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8" r:id="rId5"/>
    <p:sldId id="269" r:id="rId6"/>
    <p:sldId id="270" r:id="rId7"/>
    <p:sldId id="271" r:id="rId8"/>
    <p:sldId id="272" r:id="rId9"/>
    <p:sldId id="273"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B93B7B9A-2EB0-4503-8C04-15ACD80C1D26}" type="datetimeFigureOut">
              <a:rPr lang="fr-FR" smtClean="0"/>
              <a:t>15/10/2019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92029E-FD57-462A-84FA-DDB30C49FA86}" type="slidenum">
              <a:rPr lang="fr-FR" smtClean="0"/>
              <a:t>‹N°›</a:t>
            </a:fld>
            <a:endParaRPr lang="fr-FR"/>
          </a:p>
        </p:txBody>
      </p:sp>
    </p:spTree>
    <p:extLst>
      <p:ext uri="{BB962C8B-B14F-4D97-AF65-F5344CB8AC3E}">
        <p14:creationId xmlns:p14="http://schemas.microsoft.com/office/powerpoint/2010/main" val="2263321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93B7B9A-2EB0-4503-8C04-15ACD80C1D26}" type="datetimeFigureOut">
              <a:rPr lang="fr-FR" smtClean="0"/>
              <a:t>15/10/2019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92029E-FD57-462A-84FA-DDB30C49FA86}" type="slidenum">
              <a:rPr lang="fr-FR" smtClean="0"/>
              <a:t>‹N°›</a:t>
            </a:fld>
            <a:endParaRPr lang="fr-FR"/>
          </a:p>
        </p:txBody>
      </p:sp>
    </p:spTree>
    <p:extLst>
      <p:ext uri="{BB962C8B-B14F-4D97-AF65-F5344CB8AC3E}">
        <p14:creationId xmlns:p14="http://schemas.microsoft.com/office/powerpoint/2010/main" val="1788189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93B7B9A-2EB0-4503-8C04-15ACD80C1D26}" type="datetimeFigureOut">
              <a:rPr lang="fr-FR" smtClean="0"/>
              <a:t>15/10/2019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92029E-FD57-462A-84FA-DDB30C49FA86}" type="slidenum">
              <a:rPr lang="fr-FR" smtClean="0"/>
              <a:t>‹N°›</a:t>
            </a:fld>
            <a:endParaRPr lang="fr-FR"/>
          </a:p>
        </p:txBody>
      </p:sp>
    </p:spTree>
    <p:extLst>
      <p:ext uri="{BB962C8B-B14F-4D97-AF65-F5344CB8AC3E}">
        <p14:creationId xmlns:p14="http://schemas.microsoft.com/office/powerpoint/2010/main" val="3699108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B93B7B9A-2EB0-4503-8C04-15ACD80C1D26}" type="datetimeFigureOut">
              <a:rPr lang="fr-FR" smtClean="0"/>
              <a:t>15/10/2019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92029E-FD57-462A-84FA-DDB30C49FA86}" type="slidenum">
              <a:rPr lang="fr-FR" smtClean="0"/>
              <a:t>‹N°›</a:t>
            </a:fld>
            <a:endParaRPr lang="fr-FR"/>
          </a:p>
        </p:txBody>
      </p:sp>
    </p:spTree>
    <p:extLst>
      <p:ext uri="{BB962C8B-B14F-4D97-AF65-F5344CB8AC3E}">
        <p14:creationId xmlns:p14="http://schemas.microsoft.com/office/powerpoint/2010/main" val="1420786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B93B7B9A-2EB0-4503-8C04-15ACD80C1D26}" type="datetimeFigureOut">
              <a:rPr lang="fr-FR" smtClean="0"/>
              <a:t>15/10/2019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892029E-FD57-462A-84FA-DDB30C49FA86}" type="slidenum">
              <a:rPr lang="fr-FR" smtClean="0"/>
              <a:t>‹N°›</a:t>
            </a:fld>
            <a:endParaRPr lang="fr-FR"/>
          </a:p>
        </p:txBody>
      </p:sp>
    </p:spTree>
    <p:extLst>
      <p:ext uri="{BB962C8B-B14F-4D97-AF65-F5344CB8AC3E}">
        <p14:creationId xmlns:p14="http://schemas.microsoft.com/office/powerpoint/2010/main" val="9184226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B93B7B9A-2EB0-4503-8C04-15ACD80C1D26}" type="datetimeFigureOut">
              <a:rPr lang="fr-FR" smtClean="0"/>
              <a:t>15/10/2019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92029E-FD57-462A-84FA-DDB30C49FA86}" type="slidenum">
              <a:rPr lang="fr-FR" smtClean="0"/>
              <a:t>‹N°›</a:t>
            </a:fld>
            <a:endParaRPr lang="fr-FR"/>
          </a:p>
        </p:txBody>
      </p:sp>
    </p:spTree>
    <p:extLst>
      <p:ext uri="{BB962C8B-B14F-4D97-AF65-F5344CB8AC3E}">
        <p14:creationId xmlns:p14="http://schemas.microsoft.com/office/powerpoint/2010/main" val="622636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B93B7B9A-2EB0-4503-8C04-15ACD80C1D26}" type="datetimeFigureOut">
              <a:rPr lang="fr-FR" smtClean="0"/>
              <a:t>15/10/2019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892029E-FD57-462A-84FA-DDB30C49FA86}" type="slidenum">
              <a:rPr lang="fr-FR" smtClean="0"/>
              <a:t>‹N°›</a:t>
            </a:fld>
            <a:endParaRPr lang="fr-FR"/>
          </a:p>
        </p:txBody>
      </p:sp>
    </p:spTree>
    <p:extLst>
      <p:ext uri="{BB962C8B-B14F-4D97-AF65-F5344CB8AC3E}">
        <p14:creationId xmlns:p14="http://schemas.microsoft.com/office/powerpoint/2010/main" val="29720142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B93B7B9A-2EB0-4503-8C04-15ACD80C1D26}" type="datetimeFigureOut">
              <a:rPr lang="fr-FR" smtClean="0"/>
              <a:t>15/10/2019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892029E-FD57-462A-84FA-DDB30C49FA86}" type="slidenum">
              <a:rPr lang="fr-FR" smtClean="0"/>
              <a:t>‹N°›</a:t>
            </a:fld>
            <a:endParaRPr lang="fr-FR"/>
          </a:p>
        </p:txBody>
      </p:sp>
    </p:spTree>
    <p:extLst>
      <p:ext uri="{BB962C8B-B14F-4D97-AF65-F5344CB8AC3E}">
        <p14:creationId xmlns:p14="http://schemas.microsoft.com/office/powerpoint/2010/main" val="3009218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B93B7B9A-2EB0-4503-8C04-15ACD80C1D26}" type="datetimeFigureOut">
              <a:rPr lang="fr-FR" smtClean="0"/>
              <a:t>15/10/2019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892029E-FD57-462A-84FA-DDB30C49FA86}" type="slidenum">
              <a:rPr lang="fr-FR" smtClean="0"/>
              <a:t>‹N°›</a:t>
            </a:fld>
            <a:endParaRPr lang="fr-FR"/>
          </a:p>
        </p:txBody>
      </p:sp>
    </p:spTree>
    <p:extLst>
      <p:ext uri="{BB962C8B-B14F-4D97-AF65-F5344CB8AC3E}">
        <p14:creationId xmlns:p14="http://schemas.microsoft.com/office/powerpoint/2010/main" val="737929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B93B7B9A-2EB0-4503-8C04-15ACD80C1D26}" type="datetimeFigureOut">
              <a:rPr lang="fr-FR" smtClean="0"/>
              <a:t>15/10/2019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92029E-FD57-462A-84FA-DDB30C49FA86}" type="slidenum">
              <a:rPr lang="fr-FR" smtClean="0"/>
              <a:t>‹N°›</a:t>
            </a:fld>
            <a:endParaRPr lang="fr-FR"/>
          </a:p>
        </p:txBody>
      </p:sp>
    </p:spTree>
    <p:extLst>
      <p:ext uri="{BB962C8B-B14F-4D97-AF65-F5344CB8AC3E}">
        <p14:creationId xmlns:p14="http://schemas.microsoft.com/office/powerpoint/2010/main" val="3657334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B93B7B9A-2EB0-4503-8C04-15ACD80C1D26}" type="datetimeFigureOut">
              <a:rPr lang="fr-FR" smtClean="0"/>
              <a:t>15/10/2019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892029E-FD57-462A-84FA-DDB30C49FA86}" type="slidenum">
              <a:rPr lang="fr-FR" smtClean="0"/>
              <a:t>‹N°›</a:t>
            </a:fld>
            <a:endParaRPr lang="fr-FR"/>
          </a:p>
        </p:txBody>
      </p:sp>
    </p:spTree>
    <p:extLst>
      <p:ext uri="{BB962C8B-B14F-4D97-AF65-F5344CB8AC3E}">
        <p14:creationId xmlns:p14="http://schemas.microsoft.com/office/powerpoint/2010/main" val="636875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B7B9A-2EB0-4503-8C04-15ACD80C1D26}" type="datetimeFigureOut">
              <a:rPr lang="fr-FR" smtClean="0"/>
              <a:t>15/10/2019</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92029E-FD57-462A-84FA-DDB30C49FA86}" type="slidenum">
              <a:rPr lang="fr-FR" smtClean="0"/>
              <a:t>‹N°›</a:t>
            </a:fld>
            <a:endParaRPr lang="fr-FR"/>
          </a:p>
        </p:txBody>
      </p:sp>
    </p:spTree>
    <p:extLst>
      <p:ext uri="{BB962C8B-B14F-4D97-AF65-F5344CB8AC3E}">
        <p14:creationId xmlns:p14="http://schemas.microsoft.com/office/powerpoint/2010/main" val="2950721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laligue.org/prix-de-la-laicite-mention-speciale-pour-le-jeu-de-roles-cree-par-la-ligue-deure-et-loir/" TargetMode="External"/><Relationship Id="rId2" Type="http://schemas.openxmlformats.org/officeDocument/2006/relationships/image" Target="../media/image1.tmp"/><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editions-valoremis.com/" TargetMode="External"/><Relationship Id="rId2" Type="http://schemas.openxmlformats.org/officeDocument/2006/relationships/image" Target="../media/image2.tmp"/><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hyperlink" Target="http://www.vie-publique.fr/politiques-publiques/etat-cultes-laicite/quiz-laicite/quizlaicite-testez-vos-connaissances.html#wrapper"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236373" y="2305318"/>
            <a:ext cx="10406129" cy="830997"/>
          </a:xfrm>
          <a:prstGeom prst="rect">
            <a:avLst/>
          </a:prstGeom>
          <a:noFill/>
        </p:spPr>
        <p:txBody>
          <a:bodyPr wrap="square" rtlCol="0">
            <a:spAutoFit/>
          </a:bodyPr>
          <a:lstStyle/>
          <a:p>
            <a:pPr algn="ctr"/>
            <a:r>
              <a:rPr lang="fr-FR" sz="4800" dirty="0">
                <a:solidFill>
                  <a:srgbClr val="FF0000"/>
                </a:solidFill>
                <a:latin typeface="Elephant" panose="02020904090505020303" pitchFamily="18" charset="0"/>
              </a:rPr>
              <a:t>A propos des jeux pédagogiques  </a:t>
            </a:r>
          </a:p>
        </p:txBody>
      </p:sp>
    </p:spTree>
    <p:extLst>
      <p:ext uri="{BB962C8B-B14F-4D97-AF65-F5344CB8AC3E}">
        <p14:creationId xmlns:p14="http://schemas.microsoft.com/office/powerpoint/2010/main" val="1219915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9807" y="282192"/>
            <a:ext cx="4732386" cy="461665"/>
          </a:xfrm>
          <a:prstGeom prst="rect">
            <a:avLst/>
          </a:prstGeom>
        </p:spPr>
        <p:txBody>
          <a:bodyPr wrap="none">
            <a:spAutoFit/>
          </a:bodyPr>
          <a:lstStyle/>
          <a:p>
            <a:r>
              <a:rPr lang="fr-FR" sz="2400" dirty="0">
                <a:solidFill>
                  <a:srgbClr val="FF0000"/>
                </a:solidFill>
                <a:latin typeface="Elephant" panose="02020904090505020303" pitchFamily="18" charset="0"/>
              </a:rPr>
              <a:t>Définition du jeu pédagogique</a:t>
            </a:r>
          </a:p>
        </p:txBody>
      </p:sp>
      <p:sp>
        <p:nvSpPr>
          <p:cNvPr id="3" name="ZoneTexte 2"/>
          <p:cNvSpPr txBox="1"/>
          <p:nvPr/>
        </p:nvSpPr>
        <p:spPr>
          <a:xfrm>
            <a:off x="0" y="1326524"/>
            <a:ext cx="12192001" cy="2800767"/>
          </a:xfrm>
          <a:prstGeom prst="rect">
            <a:avLst/>
          </a:prstGeom>
          <a:noFill/>
        </p:spPr>
        <p:txBody>
          <a:bodyPr wrap="square" rtlCol="0">
            <a:spAutoFit/>
          </a:bodyPr>
          <a:lstStyle/>
          <a:p>
            <a:r>
              <a:rPr lang="fr-FR" sz="2400" dirty="0">
                <a:latin typeface="Arial" panose="020B0604020202020204" pitchFamily="34" charset="0"/>
                <a:cs typeface="Arial" panose="020B0604020202020204" pitchFamily="34" charset="0"/>
              </a:rPr>
              <a:t>«</a:t>
            </a:r>
            <a:r>
              <a:rPr lang="fr-FR" sz="2400" i="1" dirty="0">
                <a:latin typeface="Arial" panose="020B0604020202020204" pitchFamily="34" charset="0"/>
                <a:cs typeface="Arial" panose="020B0604020202020204" pitchFamily="34" charset="0"/>
              </a:rPr>
              <a:t> Un ensemble de règles créées par un professeur en fonction d’objectifs pédagogiques qu’il s’est fixés, d’une part, et des ressorts spécifiques du jeu qui feront qu’il sera ou non « jouable », d’autre part.</a:t>
            </a:r>
            <a:r>
              <a:rPr lang="fr-FR" sz="2400" dirty="0">
                <a:latin typeface="Arial" panose="020B0604020202020204" pitchFamily="34" charset="0"/>
                <a:cs typeface="Arial" panose="020B0604020202020204" pitchFamily="34" charset="0"/>
              </a:rPr>
              <a:t> »</a:t>
            </a:r>
          </a:p>
          <a:p>
            <a:endParaRPr lang="fr-FR" sz="2400" dirty="0">
              <a:latin typeface="Arial" panose="020B0604020202020204" pitchFamily="34" charset="0"/>
              <a:cs typeface="Arial" panose="020B0604020202020204" pitchFamily="34" charset="0"/>
            </a:endParaRPr>
          </a:p>
          <a:p>
            <a:pPr algn="r"/>
            <a:r>
              <a:rPr lang="fr-FR" sz="1600" b="1" dirty="0">
                <a:latin typeface="Arial" panose="020B0604020202020204" pitchFamily="34" charset="0"/>
                <a:cs typeface="Arial" panose="020B0604020202020204" pitchFamily="34" charset="0"/>
              </a:rPr>
              <a:t>NATANSON Dominique et BERTHOU Marc</a:t>
            </a:r>
            <a:r>
              <a:rPr lang="fr-FR" sz="1600" dirty="0">
                <a:latin typeface="Arial" panose="020B0604020202020204" pitchFamily="34" charset="0"/>
                <a:cs typeface="Arial" panose="020B0604020202020204" pitchFamily="34" charset="0"/>
              </a:rPr>
              <a:t>, </a:t>
            </a:r>
            <a:r>
              <a:rPr lang="fr-FR" sz="1600" i="1" dirty="0">
                <a:latin typeface="Arial" panose="020B0604020202020204" pitchFamily="34" charset="0"/>
                <a:cs typeface="Arial" panose="020B0604020202020204" pitchFamily="34" charset="0"/>
              </a:rPr>
              <a:t>Jouer en classe en collège et en lycée pour acquérir connaissances et compétences</a:t>
            </a:r>
            <a:r>
              <a:rPr lang="fr-FR" sz="1600" dirty="0">
                <a:latin typeface="Arial" panose="020B0604020202020204" pitchFamily="34" charset="0"/>
                <a:cs typeface="Arial" panose="020B0604020202020204" pitchFamily="34" charset="0"/>
              </a:rPr>
              <a:t>, Éditions Fabert, 2013. </a:t>
            </a:r>
          </a:p>
          <a:p>
            <a:endParaRPr lang="fr-FR" sz="2400" dirty="0">
              <a:latin typeface="Arial" panose="020B0604020202020204" pitchFamily="34" charset="0"/>
              <a:cs typeface="Arial" panose="020B0604020202020204" pitchFamily="34" charset="0"/>
            </a:endParaRPr>
          </a:p>
          <a:p>
            <a:endParaRPr lang="fr-FR"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4162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9807" y="282192"/>
            <a:ext cx="4791120" cy="461665"/>
          </a:xfrm>
          <a:prstGeom prst="rect">
            <a:avLst/>
          </a:prstGeom>
        </p:spPr>
        <p:txBody>
          <a:bodyPr wrap="none">
            <a:spAutoFit/>
          </a:bodyPr>
          <a:lstStyle/>
          <a:p>
            <a:r>
              <a:rPr lang="fr-FR" sz="2400" dirty="0">
                <a:solidFill>
                  <a:srgbClr val="FF0000"/>
                </a:solidFill>
                <a:latin typeface="Elephant" panose="02020904090505020303" pitchFamily="18" charset="0"/>
              </a:rPr>
              <a:t>Les enjeux du jeu pédagogique</a:t>
            </a:r>
          </a:p>
        </p:txBody>
      </p:sp>
      <p:sp>
        <p:nvSpPr>
          <p:cNvPr id="3" name="Rectangle 2"/>
          <p:cNvSpPr/>
          <p:nvPr/>
        </p:nvSpPr>
        <p:spPr>
          <a:xfrm>
            <a:off x="90152" y="883626"/>
            <a:ext cx="11977352" cy="5611793"/>
          </a:xfrm>
          <a:prstGeom prst="rect">
            <a:avLst/>
          </a:prstGeom>
        </p:spPr>
        <p:txBody>
          <a:bodyPr wrap="square">
            <a:spAutoFit/>
          </a:bodyPr>
          <a:lstStyle/>
          <a:p>
            <a:pPr marL="666750" marR="445770" indent="-342900" algn="just">
              <a:spcBef>
                <a:spcPts val="800"/>
              </a:spcBef>
              <a:spcAft>
                <a:spcPts val="0"/>
              </a:spcAft>
              <a:buFont typeface="Wingdings" panose="05000000000000000000" pitchFamily="2" charset="2"/>
              <a:buChar char="q"/>
            </a:pPr>
            <a:r>
              <a:rPr lang="fr-FR" sz="2400" dirty="0">
                <a:effectLst/>
                <a:latin typeface="Arial" panose="020B0604020202020204" pitchFamily="34" charset="0"/>
                <a:ea typeface="Times New Roman" panose="02020603050405020304" pitchFamily="18" charset="0"/>
                <a:cs typeface="Arial" panose="020B0604020202020204" pitchFamily="34" charset="0"/>
              </a:rPr>
              <a:t> </a:t>
            </a:r>
            <a:r>
              <a:rPr lang="fr-FR" sz="2400" dirty="0">
                <a:latin typeface="Arial" panose="020B0604020202020204" pitchFamily="34" charset="0"/>
                <a:ea typeface="Times New Roman" panose="02020603050405020304" pitchFamily="18" charset="0"/>
                <a:cs typeface="Arial" panose="020B0604020202020204" pitchFamily="34" charset="0"/>
              </a:rPr>
              <a:t>Atteindre des objectifs pédagogiques. </a:t>
            </a:r>
          </a:p>
          <a:p>
            <a:pPr marL="666750" marR="445770" indent="-342900" algn="just">
              <a:spcBef>
                <a:spcPts val="800"/>
              </a:spcBef>
              <a:spcAft>
                <a:spcPts val="0"/>
              </a:spcAft>
              <a:buFont typeface="Wingdings" panose="05000000000000000000" pitchFamily="2" charset="2"/>
              <a:buChar char="q"/>
            </a:pPr>
            <a:r>
              <a:rPr lang="fr-FR" sz="2400" dirty="0">
                <a:latin typeface="Arial" panose="020B0604020202020204" pitchFamily="34" charset="0"/>
                <a:ea typeface="Times New Roman" panose="02020603050405020304" pitchFamily="18" charset="0"/>
                <a:cs typeface="Arial" panose="020B0604020202020204" pitchFamily="34" charset="0"/>
              </a:rPr>
              <a:t>Favoriser la compréhension et l’appropriation d’une notion difficile qui exige un saut qualitatif dans la représentation mentale : le jeu se prête à l’élaboration d’un raisonnement par tâtonnements, essais et erreurs, émission d’hypothèses à vérifier, exploration laissant leur place à l’errance et à l’erreur. </a:t>
            </a:r>
          </a:p>
          <a:p>
            <a:pPr marL="666750" marR="445770" indent="-342900" algn="just">
              <a:spcBef>
                <a:spcPts val="800"/>
              </a:spcBef>
              <a:buFont typeface="Wingdings" panose="05000000000000000000" pitchFamily="2" charset="2"/>
              <a:buChar char="q"/>
            </a:pPr>
            <a:r>
              <a:rPr lang="fr-FR" sz="2400" dirty="0">
                <a:latin typeface="Arial" panose="020B0604020202020204" pitchFamily="34" charset="0"/>
                <a:ea typeface="Times New Roman" panose="02020603050405020304" pitchFamily="18" charset="0"/>
                <a:cs typeface="Arial" panose="020B0604020202020204" pitchFamily="34" charset="0"/>
              </a:rPr>
              <a:t>Favoriser la maîtrise d’une activité complexe impliquant la mise en de plusieurs connaissances et de savoir-faire associés : pour les mêmes raisons.  </a:t>
            </a:r>
          </a:p>
          <a:p>
            <a:pPr marL="666750" marR="445770" indent="-342900" algn="just">
              <a:spcBef>
                <a:spcPts val="800"/>
              </a:spcBef>
              <a:buFont typeface="Wingdings" panose="05000000000000000000" pitchFamily="2" charset="2"/>
              <a:buChar char="q"/>
            </a:pPr>
            <a:r>
              <a:rPr lang="fr-FR" sz="2400" dirty="0">
                <a:latin typeface="Arial" panose="020B0604020202020204" pitchFamily="34" charset="0"/>
                <a:ea typeface="Times New Roman" panose="02020603050405020304" pitchFamily="18" charset="0"/>
                <a:cs typeface="Arial" panose="020B0604020202020204" pitchFamily="34" charset="0"/>
              </a:rPr>
              <a:t>Favoriser les apprentissages grâce aux échanges lors du jeu. </a:t>
            </a:r>
          </a:p>
          <a:p>
            <a:pPr marL="666750" marR="445770" indent="-342900" algn="just">
              <a:spcBef>
                <a:spcPts val="800"/>
              </a:spcBef>
              <a:buFont typeface="Wingdings" panose="05000000000000000000" pitchFamily="2" charset="2"/>
              <a:buChar char="q"/>
            </a:pPr>
            <a:r>
              <a:rPr lang="fr-FR" sz="2400" dirty="0">
                <a:latin typeface="Arial" panose="020B0604020202020204" pitchFamily="34" charset="0"/>
                <a:ea typeface="Times New Roman" panose="02020603050405020304" pitchFamily="18" charset="0"/>
                <a:cs typeface="Arial" panose="020B0604020202020204" pitchFamily="34" charset="0"/>
              </a:rPr>
              <a:t>Motiver les élèves : sortir de l’ordinaire de la classe et sentiment et diminuer le sentiment d’incompétence. </a:t>
            </a:r>
          </a:p>
          <a:p>
            <a:pPr marL="666750" marR="445770" indent="-342900" algn="just">
              <a:spcBef>
                <a:spcPts val="800"/>
              </a:spcBef>
              <a:spcAft>
                <a:spcPts val="0"/>
              </a:spcAft>
              <a:buFont typeface="Wingdings" panose="05000000000000000000" pitchFamily="2" charset="2"/>
              <a:buChar char="q"/>
            </a:pPr>
            <a:endParaRPr lang="fr-FR" sz="2400" dirty="0">
              <a:latin typeface="Arial" panose="020B0604020202020204" pitchFamily="34" charset="0"/>
              <a:ea typeface="Times New Roman" panose="02020603050405020304" pitchFamily="18" charset="0"/>
              <a:cs typeface="Arial" panose="020B0604020202020204" pitchFamily="34" charset="0"/>
            </a:endParaRPr>
          </a:p>
          <a:p>
            <a:pPr marL="666750" marR="445770" indent="-342900" algn="just">
              <a:spcBef>
                <a:spcPts val="800"/>
              </a:spcBef>
              <a:spcAft>
                <a:spcPts val="0"/>
              </a:spcAft>
              <a:buFont typeface="Wingdings" panose="05000000000000000000" pitchFamily="2" charset="2"/>
              <a:buChar char="q"/>
            </a:pPr>
            <a:endParaRPr lang="fr-FR" sz="2400" dirty="0">
              <a:latin typeface="Arial" panose="020B0604020202020204" pitchFamily="34" charset="0"/>
              <a:ea typeface="Times New Roman" panose="02020603050405020304" pitchFamily="18" charset="0"/>
              <a:cs typeface="Arial" panose="020B0604020202020204" pitchFamily="34" charset="0"/>
            </a:endParaRPr>
          </a:p>
          <a:p>
            <a:pPr marL="323850" marR="445770" algn="just">
              <a:spcBef>
                <a:spcPts val="800"/>
              </a:spcBef>
              <a:spcAft>
                <a:spcPts val="0"/>
              </a:spcAft>
            </a:pPr>
            <a:endParaRPr lang="fr-FR" sz="24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625608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29807" y="282192"/>
            <a:ext cx="5954387" cy="461665"/>
          </a:xfrm>
          <a:prstGeom prst="rect">
            <a:avLst/>
          </a:prstGeom>
        </p:spPr>
        <p:txBody>
          <a:bodyPr wrap="none">
            <a:spAutoFit/>
          </a:bodyPr>
          <a:lstStyle/>
          <a:p>
            <a:r>
              <a:rPr lang="fr-FR" sz="2400" dirty="0">
                <a:solidFill>
                  <a:srgbClr val="FF0000"/>
                </a:solidFill>
                <a:latin typeface="Elephant" panose="02020904090505020303" pitchFamily="18" charset="0"/>
              </a:rPr>
              <a:t>Quelques  jeux pédagogiques éprouvés</a:t>
            </a:r>
          </a:p>
        </p:txBody>
      </p:sp>
      <p:sp>
        <p:nvSpPr>
          <p:cNvPr id="3" name="Rectangle 2"/>
          <p:cNvSpPr/>
          <p:nvPr/>
        </p:nvSpPr>
        <p:spPr>
          <a:xfrm>
            <a:off x="90152" y="883626"/>
            <a:ext cx="11977352" cy="5816977"/>
          </a:xfrm>
          <a:prstGeom prst="rect">
            <a:avLst/>
          </a:prstGeom>
        </p:spPr>
        <p:txBody>
          <a:bodyPr wrap="square">
            <a:spAutoFit/>
          </a:bodyPr>
          <a:lstStyle/>
          <a:p>
            <a:pPr marL="666750" marR="445770" indent="-342900" algn="just">
              <a:spcBef>
                <a:spcPts val="800"/>
              </a:spcBef>
              <a:spcAft>
                <a:spcPts val="0"/>
              </a:spcAft>
              <a:buFont typeface="Wingdings" panose="05000000000000000000" pitchFamily="2" charset="2"/>
              <a:buChar char="q"/>
            </a:pPr>
            <a:r>
              <a:rPr lang="fr-F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Les jeux d’émulation  </a:t>
            </a:r>
          </a:p>
          <a:p>
            <a:pPr marL="666750" marR="445770" indent="-342900" algn="just">
              <a:spcBef>
                <a:spcPts val="800"/>
              </a:spcBef>
              <a:spcAft>
                <a:spcPts val="0"/>
              </a:spcAft>
              <a:buFont typeface="Symbol" panose="05050102010706020507" pitchFamily="18" charset="2"/>
              <a:buChar char="Þ"/>
            </a:pPr>
            <a:r>
              <a:rPr lang="fr-FR" sz="2400" dirty="0">
                <a:latin typeface="Arial" panose="020B0604020202020204" pitchFamily="34" charset="0"/>
                <a:ea typeface="Times New Roman" panose="02020603050405020304" pitchFamily="18" charset="0"/>
                <a:cs typeface="Arial" panose="020B0604020202020204" pitchFamily="34" charset="0"/>
              </a:rPr>
              <a:t>Il faut trouver la solution à partir d’une situation fermée. Il y a donc une émulation (compétition) pour soit la trouver ou bien être le seul à la trouver ou encore être le premier à la trouver. </a:t>
            </a:r>
          </a:p>
          <a:p>
            <a:pPr marL="666750" marR="445770" indent="-342900" algn="just">
              <a:spcBef>
                <a:spcPts val="800"/>
              </a:spcBef>
              <a:spcAft>
                <a:spcPts val="0"/>
              </a:spcAft>
              <a:buFont typeface="Symbol" panose="05050102010706020507" pitchFamily="18" charset="2"/>
              <a:buChar char="Þ"/>
            </a:pPr>
            <a:r>
              <a:rPr lang="fr-FR" sz="2400" dirty="0">
                <a:latin typeface="Arial" panose="020B0604020202020204" pitchFamily="34" charset="0"/>
                <a:ea typeface="Times New Roman" panose="02020603050405020304" pitchFamily="18" charset="0"/>
                <a:cs typeface="Arial" panose="020B0604020202020204" pitchFamily="34" charset="0"/>
              </a:rPr>
              <a:t>Les jeux d’analyse documentaire (les quêtes, les jeux de piste, les parcours, les rallyes…). </a:t>
            </a:r>
          </a:p>
          <a:p>
            <a:pPr marL="666750" marR="445770" indent="-342900" algn="just">
              <a:spcBef>
                <a:spcPts val="800"/>
              </a:spcBef>
              <a:spcAft>
                <a:spcPts val="0"/>
              </a:spcAft>
              <a:buFont typeface="Symbol" panose="05050102010706020507" pitchFamily="18" charset="2"/>
              <a:buChar char="Þ"/>
            </a:pPr>
            <a:r>
              <a:rPr lang="fr-FR" sz="2400" dirty="0">
                <a:latin typeface="Arial" panose="020B0604020202020204" pitchFamily="34" charset="0"/>
                <a:ea typeface="Times New Roman" panose="02020603050405020304" pitchFamily="18" charset="0"/>
                <a:cs typeface="Arial" panose="020B0604020202020204" pitchFamily="34" charset="0"/>
              </a:rPr>
              <a:t>Les jeux de tri. </a:t>
            </a:r>
          </a:p>
          <a:p>
            <a:pPr marL="666750" marR="445770" indent="-342900" algn="just">
              <a:spcBef>
                <a:spcPts val="800"/>
              </a:spcBef>
              <a:spcAft>
                <a:spcPts val="0"/>
              </a:spcAft>
              <a:buFont typeface="Symbol" panose="05050102010706020507" pitchFamily="18" charset="2"/>
              <a:buChar char="Þ"/>
            </a:pPr>
            <a:r>
              <a:rPr lang="fr-FR" sz="2400" dirty="0">
                <a:latin typeface="Arial" panose="020B0604020202020204" pitchFamily="34" charset="0"/>
                <a:ea typeface="Times New Roman" panose="02020603050405020304" pitchFamily="18" charset="0"/>
                <a:cs typeface="Arial" panose="020B0604020202020204" pitchFamily="34" charset="0"/>
              </a:rPr>
              <a:t>Les jeux d’identification.</a:t>
            </a:r>
          </a:p>
          <a:p>
            <a:pPr marL="666750" marR="445770" indent="-342900" algn="just">
              <a:spcBef>
                <a:spcPts val="800"/>
              </a:spcBef>
              <a:spcAft>
                <a:spcPts val="0"/>
              </a:spcAft>
              <a:buFont typeface="Symbol" panose="05050102010706020507" pitchFamily="18" charset="2"/>
              <a:buChar char="Þ"/>
            </a:pPr>
            <a:r>
              <a:rPr lang="fr-FR" sz="2400" dirty="0">
                <a:latin typeface="Arial" panose="020B0604020202020204" pitchFamily="34" charset="0"/>
                <a:ea typeface="Times New Roman" panose="02020603050405020304" pitchFamily="18" charset="0"/>
                <a:cs typeface="Arial" panose="020B0604020202020204" pitchFamily="34" charset="0"/>
              </a:rPr>
              <a:t>Les jeux d’association. </a:t>
            </a:r>
          </a:p>
          <a:p>
            <a:pPr marL="666750" marR="445770" indent="-342900" algn="just">
              <a:spcBef>
                <a:spcPts val="800"/>
              </a:spcBef>
              <a:buFont typeface="Wingdings" panose="05000000000000000000" pitchFamily="2" charset="2"/>
              <a:buChar char="q"/>
            </a:pPr>
            <a:endParaRPr lang="fr-FR" sz="2400" dirty="0">
              <a:latin typeface="Arial" panose="020B0604020202020204" pitchFamily="34" charset="0"/>
              <a:ea typeface="Times New Roman" panose="02020603050405020304" pitchFamily="18" charset="0"/>
              <a:cs typeface="Arial" panose="020B0604020202020204" pitchFamily="34" charset="0"/>
            </a:endParaRPr>
          </a:p>
          <a:p>
            <a:pPr marL="323850" marR="445770" algn="just">
              <a:spcBef>
                <a:spcPts val="800"/>
              </a:spcBef>
              <a:spcAft>
                <a:spcPts val="0"/>
              </a:spcAft>
            </a:pPr>
            <a:endParaRPr lang="fr-FR" sz="2400" dirty="0">
              <a:latin typeface="Arial" panose="020B0604020202020204" pitchFamily="34" charset="0"/>
              <a:ea typeface="Times New Roman" panose="02020603050405020304" pitchFamily="18" charset="0"/>
              <a:cs typeface="Arial" panose="020B0604020202020204" pitchFamily="34" charset="0"/>
            </a:endParaRPr>
          </a:p>
          <a:p>
            <a:pPr marL="666750" marR="445770" indent="-342900" algn="just">
              <a:spcBef>
                <a:spcPts val="800"/>
              </a:spcBef>
              <a:spcAft>
                <a:spcPts val="0"/>
              </a:spcAft>
              <a:buFont typeface="Wingdings" panose="05000000000000000000" pitchFamily="2" charset="2"/>
              <a:buChar char="q"/>
            </a:pPr>
            <a:endParaRPr lang="fr-FR" sz="2400" dirty="0">
              <a:latin typeface="Arial" panose="020B0604020202020204" pitchFamily="34" charset="0"/>
              <a:ea typeface="Times New Roman" panose="02020603050405020304" pitchFamily="18" charset="0"/>
              <a:cs typeface="Arial" panose="020B0604020202020204" pitchFamily="34" charset="0"/>
            </a:endParaRPr>
          </a:p>
          <a:p>
            <a:pPr marL="323850" marR="445770" algn="just">
              <a:spcBef>
                <a:spcPts val="800"/>
              </a:spcBef>
              <a:spcAft>
                <a:spcPts val="0"/>
              </a:spcAft>
            </a:pPr>
            <a:endParaRPr lang="fr-FR" sz="240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51353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59095"/>
            <a:ext cx="12192000" cy="6186309"/>
          </a:xfrm>
          <a:prstGeom prst="rect">
            <a:avLst/>
          </a:prstGeom>
        </p:spPr>
        <p:txBody>
          <a:bodyPr wrap="square">
            <a:spAutoFit/>
          </a:bodyPr>
          <a:lstStyle/>
          <a:p>
            <a:pPr marL="666750" marR="445770" indent="-342900" algn="just">
              <a:spcBef>
                <a:spcPts val="800"/>
              </a:spcBef>
              <a:buFont typeface="Wingdings" panose="05000000000000000000" pitchFamily="2" charset="2"/>
              <a:buChar char="q"/>
            </a:pPr>
            <a:r>
              <a:rPr lang="fr-F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Les jeux de simulation </a:t>
            </a:r>
          </a:p>
          <a:p>
            <a:pPr marL="666750" marR="445770" indent="-342900" algn="just">
              <a:spcBef>
                <a:spcPts val="800"/>
              </a:spcBef>
              <a:buFont typeface="Symbol" panose="05050102010706020507" pitchFamily="18" charset="2"/>
              <a:buChar char="Þ"/>
            </a:pPr>
            <a:r>
              <a:rPr lang="fr-FR" sz="2400" dirty="0">
                <a:latin typeface="Arial" panose="020B0604020202020204" pitchFamily="34" charset="0"/>
                <a:ea typeface="Times New Roman" panose="02020603050405020304" pitchFamily="18" charset="0"/>
                <a:cs typeface="Arial" panose="020B0604020202020204" pitchFamily="34" charset="0"/>
              </a:rPr>
              <a:t>Ils visent à l’exploration d’une réalité complexe, contradictoire, multi-causale, en mettant en scène le système étudié : le déclenchement des guerres, le séjour dans une capitale étrangère…</a:t>
            </a:r>
          </a:p>
          <a:p>
            <a:pPr marL="666750" marR="445770" indent="-342900" algn="just">
              <a:spcBef>
                <a:spcPts val="800"/>
              </a:spcBef>
              <a:buFont typeface="Symbol" panose="05050102010706020507" pitchFamily="18" charset="2"/>
              <a:buChar char="Þ"/>
            </a:pPr>
            <a:r>
              <a:rPr lang="fr-FR" sz="2400" dirty="0">
                <a:latin typeface="Arial" panose="020B0604020202020204" pitchFamily="34" charset="0"/>
                <a:ea typeface="Times New Roman" panose="02020603050405020304" pitchFamily="18" charset="0"/>
                <a:cs typeface="Arial" panose="020B0604020202020204" pitchFamily="34" charset="0"/>
              </a:rPr>
              <a:t>Le jeu fourni des situations variées et contradictoires permettant des choix de stratégies. </a:t>
            </a:r>
          </a:p>
          <a:p>
            <a:pPr marL="666750" marR="445770" indent="-342900" algn="just">
              <a:spcBef>
                <a:spcPts val="800"/>
              </a:spcBef>
              <a:buFont typeface="Symbol" panose="05050102010706020507" pitchFamily="18" charset="2"/>
              <a:buChar char="Þ"/>
            </a:pPr>
            <a:r>
              <a:rPr lang="fr-FR" sz="2400" dirty="0">
                <a:latin typeface="Arial" panose="020B0604020202020204" pitchFamily="34" charset="0"/>
                <a:ea typeface="Times New Roman" panose="02020603050405020304" pitchFamily="18" charset="0"/>
                <a:cs typeface="Arial" panose="020B0604020202020204" pitchFamily="34" charset="0"/>
              </a:rPr>
              <a:t>Jeu de simulation convergente = vise à faire vivre la réalité aux élèves </a:t>
            </a:r>
          </a:p>
          <a:p>
            <a:pPr marL="666750" marR="445770" indent="-342900" algn="just">
              <a:spcBef>
                <a:spcPts val="800"/>
              </a:spcBef>
              <a:buFont typeface="Symbol" panose="05050102010706020507" pitchFamily="18" charset="2"/>
              <a:buChar char="Þ"/>
            </a:pPr>
            <a:r>
              <a:rPr lang="fr-FR" sz="2400" dirty="0">
                <a:latin typeface="Arial" panose="020B0604020202020204" pitchFamily="34" charset="0"/>
                <a:ea typeface="Times New Roman" panose="02020603050405020304" pitchFamily="18" charset="0"/>
                <a:cs typeface="Arial" panose="020B0604020202020204" pitchFamily="34" charset="0"/>
              </a:rPr>
              <a:t> Jeu de simulation divergente : les joueurs peuvent s’éloigner un peu de la réalité, explorer des hypothèses impossible dans le réel </a:t>
            </a:r>
          </a:p>
          <a:p>
            <a:pPr marL="666750" marR="445770" indent="-342900" algn="just">
              <a:spcBef>
                <a:spcPts val="800"/>
              </a:spcBef>
              <a:buFont typeface="Symbol" panose="05050102010706020507" pitchFamily="18" charset="2"/>
              <a:buChar char="Þ"/>
            </a:pPr>
            <a:r>
              <a:rPr lang="fr-FR" sz="2400" dirty="0">
                <a:latin typeface="Arial" panose="020B0604020202020204" pitchFamily="34" charset="0"/>
                <a:ea typeface="Times New Roman" panose="02020603050405020304" pitchFamily="18" charset="0"/>
                <a:cs typeface="Arial" panose="020B0604020202020204" pitchFamily="34" charset="0"/>
              </a:rPr>
              <a:t>Les jeux de coopération. </a:t>
            </a:r>
          </a:p>
          <a:p>
            <a:pPr marL="666750" marR="445770" indent="-342900" algn="just">
              <a:spcBef>
                <a:spcPts val="800"/>
              </a:spcBef>
              <a:buFont typeface="Symbol" panose="05050102010706020507" pitchFamily="18" charset="2"/>
              <a:buChar char="Þ"/>
            </a:pPr>
            <a:r>
              <a:rPr lang="fr-FR" sz="2400" dirty="0">
                <a:latin typeface="Arial" panose="020B0604020202020204" pitchFamily="34" charset="0"/>
                <a:ea typeface="Times New Roman" panose="02020603050405020304" pitchFamily="18" charset="0"/>
                <a:cs typeface="Arial" panose="020B0604020202020204" pitchFamily="34" charset="0"/>
              </a:rPr>
              <a:t>Les jeux de gestion. </a:t>
            </a:r>
          </a:p>
          <a:p>
            <a:pPr marL="666750" marR="445770" indent="-342900" algn="just">
              <a:spcBef>
                <a:spcPts val="800"/>
              </a:spcBef>
              <a:buFont typeface="Symbol" panose="05050102010706020507" pitchFamily="18" charset="2"/>
              <a:buChar char="Þ"/>
            </a:pPr>
            <a:r>
              <a:rPr lang="fr-FR" sz="2400" dirty="0">
                <a:latin typeface="Arial" panose="020B0604020202020204" pitchFamily="34" charset="0"/>
                <a:ea typeface="Times New Roman" panose="02020603050405020304" pitchFamily="18" charset="0"/>
                <a:cs typeface="Arial" panose="020B0604020202020204" pitchFamily="34" charset="0"/>
              </a:rPr>
              <a:t>Les jeux dont vous êtes le héros. </a:t>
            </a:r>
          </a:p>
          <a:p>
            <a:pPr marL="666750" marR="445770" indent="-342900" algn="just">
              <a:spcBef>
                <a:spcPts val="800"/>
              </a:spcBef>
              <a:buFont typeface="Symbol" panose="05050102010706020507" pitchFamily="18" charset="2"/>
              <a:buChar char="Þ"/>
            </a:pPr>
            <a:r>
              <a:rPr lang="fr-FR" sz="2400" dirty="0">
                <a:latin typeface="Arial" panose="020B0604020202020204" pitchFamily="34" charset="0"/>
                <a:ea typeface="Times New Roman" panose="02020603050405020304" pitchFamily="18" charset="0"/>
                <a:cs typeface="Arial" panose="020B0604020202020204" pitchFamily="34" charset="0"/>
              </a:rPr>
              <a:t>Les jeux de plateau. </a:t>
            </a:r>
          </a:p>
          <a:p>
            <a:pPr marL="666750" marR="445770" indent="-342900" algn="just">
              <a:spcBef>
                <a:spcPts val="800"/>
              </a:spcBef>
              <a:buFont typeface="Symbol" panose="05050102010706020507" pitchFamily="18" charset="2"/>
              <a:buChar char="Þ"/>
            </a:pPr>
            <a:r>
              <a:rPr lang="fr-FR" sz="2400" dirty="0">
                <a:latin typeface="Arial" panose="020B0604020202020204" pitchFamily="34" charset="0"/>
                <a:ea typeface="Times New Roman" panose="02020603050405020304" pitchFamily="18" charset="0"/>
                <a:cs typeface="Arial" panose="020B0604020202020204" pitchFamily="34" charset="0"/>
              </a:rPr>
              <a:t>Les jeux de rôle. </a:t>
            </a:r>
          </a:p>
        </p:txBody>
      </p:sp>
      <p:sp>
        <p:nvSpPr>
          <p:cNvPr id="3" name="Rectangle 2"/>
          <p:cNvSpPr/>
          <p:nvPr/>
        </p:nvSpPr>
        <p:spPr>
          <a:xfrm>
            <a:off x="3729807" y="197430"/>
            <a:ext cx="5954387" cy="461665"/>
          </a:xfrm>
          <a:prstGeom prst="rect">
            <a:avLst/>
          </a:prstGeom>
        </p:spPr>
        <p:txBody>
          <a:bodyPr wrap="none">
            <a:spAutoFit/>
          </a:bodyPr>
          <a:lstStyle/>
          <a:p>
            <a:r>
              <a:rPr lang="fr-FR" sz="2400" dirty="0">
                <a:solidFill>
                  <a:srgbClr val="FF0000"/>
                </a:solidFill>
                <a:latin typeface="Elephant" panose="02020904090505020303" pitchFamily="18" charset="0"/>
              </a:rPr>
              <a:t>Quelques  jeux pédagogiques éprouvés</a:t>
            </a:r>
          </a:p>
        </p:txBody>
      </p:sp>
    </p:spTree>
    <p:extLst>
      <p:ext uri="{BB962C8B-B14F-4D97-AF65-F5344CB8AC3E}">
        <p14:creationId xmlns:p14="http://schemas.microsoft.com/office/powerpoint/2010/main" val="634839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729807" y="197430"/>
            <a:ext cx="5954387" cy="461665"/>
          </a:xfrm>
          <a:prstGeom prst="rect">
            <a:avLst/>
          </a:prstGeom>
        </p:spPr>
        <p:txBody>
          <a:bodyPr wrap="none">
            <a:spAutoFit/>
          </a:bodyPr>
          <a:lstStyle/>
          <a:p>
            <a:r>
              <a:rPr lang="fr-FR" sz="2400" dirty="0">
                <a:solidFill>
                  <a:srgbClr val="FF0000"/>
                </a:solidFill>
                <a:latin typeface="Elephant" panose="02020904090505020303" pitchFamily="18" charset="0"/>
              </a:rPr>
              <a:t>Quelques  jeux pédagogiques éprouvés</a:t>
            </a:r>
          </a:p>
        </p:txBody>
      </p:sp>
      <p:sp>
        <p:nvSpPr>
          <p:cNvPr id="4" name="Rectangle 3"/>
          <p:cNvSpPr/>
          <p:nvPr/>
        </p:nvSpPr>
        <p:spPr>
          <a:xfrm>
            <a:off x="98738" y="659095"/>
            <a:ext cx="12093262" cy="5714385"/>
          </a:xfrm>
          <a:prstGeom prst="rect">
            <a:avLst/>
          </a:prstGeom>
        </p:spPr>
        <p:txBody>
          <a:bodyPr wrap="square">
            <a:spAutoFit/>
          </a:bodyPr>
          <a:lstStyle/>
          <a:p>
            <a:pPr marL="666750" marR="445770" indent="-342900" algn="just">
              <a:spcBef>
                <a:spcPts val="800"/>
              </a:spcBef>
              <a:buFont typeface="Wingdings" panose="05000000000000000000" pitchFamily="2" charset="2"/>
              <a:buChar char="q"/>
            </a:pPr>
            <a:r>
              <a:rPr lang="fr-FR" sz="2400" b="1" dirty="0">
                <a:solidFill>
                  <a:srgbClr val="FF0000"/>
                </a:solidFill>
                <a:latin typeface="Arial" panose="020B0604020202020204" pitchFamily="34" charset="0"/>
                <a:ea typeface="Times New Roman" panose="02020603050405020304" pitchFamily="18" charset="0"/>
                <a:cs typeface="Arial" panose="020B0604020202020204" pitchFamily="34" charset="0"/>
              </a:rPr>
              <a:t>Les jeux sérieux</a:t>
            </a:r>
          </a:p>
          <a:p>
            <a:pPr marL="666750" marR="445770" indent="-342900" algn="just">
              <a:spcBef>
                <a:spcPts val="800"/>
              </a:spcBef>
              <a:buFont typeface="Symbol" panose="05050102010706020507" pitchFamily="18" charset="2"/>
              <a:buChar char="Þ"/>
            </a:pPr>
            <a:r>
              <a:rPr lang="fr-FR" sz="2400" dirty="0">
                <a:latin typeface="Arial" panose="020B0604020202020204" pitchFamily="34" charset="0"/>
                <a:ea typeface="Times New Roman" panose="02020603050405020304" pitchFamily="18" charset="0"/>
                <a:cs typeface="Arial" panose="020B0604020202020204" pitchFamily="34" charset="0"/>
              </a:rPr>
              <a:t>Des jeux vidéo au service d’un objectif pédagogique. </a:t>
            </a:r>
          </a:p>
          <a:p>
            <a:pPr marL="666750" marR="445770" indent="-342900" algn="just">
              <a:spcBef>
                <a:spcPts val="800"/>
              </a:spcBef>
              <a:buFont typeface="Symbol" panose="05050102010706020507" pitchFamily="18" charset="2"/>
              <a:buChar char="Þ"/>
            </a:pPr>
            <a:r>
              <a:rPr lang="fr-FR" sz="2400" dirty="0">
                <a:latin typeface="Arial" panose="020B0604020202020204" pitchFamily="34" charset="0"/>
                <a:ea typeface="Times New Roman" panose="02020603050405020304" pitchFamily="18" charset="0"/>
                <a:cs typeface="Arial" panose="020B0604020202020204" pitchFamily="34" charset="0"/>
              </a:rPr>
              <a:t>Ils s’appuient sur tous les ressorts qui font le succès du jeu vidéo (environnement visuel interactif, scénario captivant, montée en compétence du joueur par l’accomplissement de missions successives, plaisir de la victoire…) et repose sur un gameplay spécifiquement dédié à la transmission de connaissances. </a:t>
            </a:r>
          </a:p>
          <a:p>
            <a:pPr marL="666750" marR="445770" indent="-342900" algn="just">
              <a:spcBef>
                <a:spcPts val="800"/>
              </a:spcBef>
              <a:buFont typeface="Symbol" panose="05050102010706020507" pitchFamily="18" charset="2"/>
              <a:buChar char="Þ"/>
            </a:pPr>
            <a:r>
              <a:rPr lang="fr-FR" sz="2400" dirty="0">
                <a:latin typeface="Arial" panose="020B0604020202020204" pitchFamily="34" charset="0"/>
                <a:ea typeface="Times New Roman" panose="02020603050405020304" pitchFamily="18" charset="0"/>
                <a:cs typeface="Arial" panose="020B0604020202020204" pitchFamily="34" charset="0"/>
              </a:rPr>
              <a:t>On distingue : </a:t>
            </a:r>
          </a:p>
          <a:p>
            <a:pPr marL="666750" marR="445770" indent="-342900" algn="just">
              <a:spcBef>
                <a:spcPts val="800"/>
              </a:spcBef>
              <a:buFont typeface="Arial" panose="020B0604020202020204" pitchFamily="34" charset="0"/>
              <a:buChar char="•"/>
            </a:pPr>
            <a:r>
              <a:rPr lang="fr-FR" sz="2400" dirty="0">
                <a:latin typeface="Arial" panose="020B0604020202020204" pitchFamily="34" charset="0"/>
                <a:ea typeface="Times New Roman" panose="02020603050405020304" pitchFamily="18" charset="0"/>
                <a:cs typeface="Arial" panose="020B0604020202020204" pitchFamily="34" charset="0"/>
              </a:rPr>
              <a:t>Les jeux publicitaires, </a:t>
            </a:r>
          </a:p>
          <a:p>
            <a:pPr marL="666750" marR="445770" indent="-342900" algn="just">
              <a:spcBef>
                <a:spcPts val="800"/>
              </a:spcBef>
              <a:buFont typeface="Arial" panose="020B0604020202020204" pitchFamily="34" charset="0"/>
              <a:buChar char="•"/>
            </a:pPr>
            <a:r>
              <a:rPr lang="fr-FR" sz="2400" dirty="0">
                <a:latin typeface="Arial" panose="020B0604020202020204" pitchFamily="34" charset="0"/>
                <a:ea typeface="Times New Roman" panose="02020603050405020304" pitchFamily="18" charset="0"/>
                <a:cs typeface="Arial" panose="020B0604020202020204" pitchFamily="34" charset="0"/>
              </a:rPr>
              <a:t>Les jeux ludo-éducatifs,</a:t>
            </a:r>
          </a:p>
          <a:p>
            <a:pPr marL="666750" marR="445770" indent="-342900" algn="just">
              <a:spcBef>
                <a:spcPts val="800"/>
              </a:spcBef>
              <a:buFont typeface="Arial" panose="020B0604020202020204" pitchFamily="34" charset="0"/>
              <a:buChar char="•"/>
            </a:pPr>
            <a:r>
              <a:rPr lang="fr-FR" sz="2400" dirty="0">
                <a:latin typeface="Arial" panose="020B0604020202020204" pitchFamily="34" charset="0"/>
                <a:ea typeface="Times New Roman" panose="02020603050405020304" pitchFamily="18" charset="0"/>
                <a:cs typeface="Arial" panose="020B0604020202020204" pitchFamily="34" charset="0"/>
              </a:rPr>
              <a:t>Les jeux engagés, </a:t>
            </a:r>
          </a:p>
          <a:p>
            <a:pPr marL="666750" marR="445770" indent="-342900" algn="just">
              <a:spcBef>
                <a:spcPts val="800"/>
              </a:spcBef>
              <a:buFont typeface="Arial" panose="020B0604020202020204" pitchFamily="34" charset="0"/>
              <a:buChar char="•"/>
            </a:pPr>
            <a:r>
              <a:rPr lang="fr-FR" sz="2400" dirty="0">
                <a:latin typeface="Arial" panose="020B0604020202020204" pitchFamily="34" charset="0"/>
                <a:ea typeface="Times New Roman" panose="02020603050405020304" pitchFamily="18" charset="0"/>
                <a:cs typeface="Arial" panose="020B0604020202020204" pitchFamily="34" charset="0"/>
              </a:rPr>
              <a:t>Les jeux d’entraînement et de simulation,</a:t>
            </a:r>
          </a:p>
          <a:p>
            <a:pPr marL="666750" marR="445770" indent="-342900" algn="just">
              <a:spcBef>
                <a:spcPts val="800"/>
              </a:spcBef>
              <a:buFont typeface="Arial" panose="020B0604020202020204" pitchFamily="34" charset="0"/>
              <a:buChar char="•"/>
            </a:pPr>
            <a:r>
              <a:rPr lang="fr-FR" sz="2400" dirty="0">
                <a:latin typeface="Arial" panose="020B0604020202020204" pitchFamily="34" charset="0"/>
                <a:ea typeface="Times New Roman" panose="02020603050405020304" pitchFamily="18" charset="0"/>
                <a:cs typeface="Arial" panose="020B0604020202020204" pitchFamily="34" charset="0"/>
              </a:rPr>
              <a:t>Les jeux de marché.</a:t>
            </a:r>
          </a:p>
        </p:txBody>
      </p:sp>
    </p:spTree>
    <p:extLst>
      <p:ext uri="{BB962C8B-B14F-4D97-AF65-F5344CB8AC3E}">
        <p14:creationId xmlns:p14="http://schemas.microsoft.com/office/powerpoint/2010/main" val="36372381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2387" y="197430"/>
            <a:ext cx="3451009" cy="461665"/>
          </a:xfrm>
          <a:prstGeom prst="rect">
            <a:avLst/>
          </a:prstGeom>
        </p:spPr>
        <p:txBody>
          <a:bodyPr wrap="none">
            <a:spAutoFit/>
          </a:bodyPr>
          <a:lstStyle/>
          <a:p>
            <a:r>
              <a:rPr lang="fr-FR" sz="2400" dirty="0">
                <a:solidFill>
                  <a:srgbClr val="FF0000"/>
                </a:solidFill>
                <a:latin typeface="Elephant" panose="02020904090505020303" pitchFamily="18" charset="0"/>
              </a:rPr>
              <a:t>Des jeux sur la laïcité</a:t>
            </a:r>
          </a:p>
        </p:txBody>
      </p:sp>
      <p:pic>
        <p:nvPicPr>
          <p:cNvPr id="3" name="Image 2"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0647" y="556064"/>
            <a:ext cx="11647916" cy="5978577"/>
          </a:xfrm>
          <a:prstGeom prst="rect">
            <a:avLst/>
          </a:prstGeom>
        </p:spPr>
      </p:pic>
      <p:sp>
        <p:nvSpPr>
          <p:cNvPr id="4" name="Rectangle 3"/>
          <p:cNvSpPr/>
          <p:nvPr/>
        </p:nvSpPr>
        <p:spPr>
          <a:xfrm>
            <a:off x="1621963" y="6349975"/>
            <a:ext cx="10827613" cy="369332"/>
          </a:xfrm>
          <a:prstGeom prst="rect">
            <a:avLst/>
          </a:prstGeom>
        </p:spPr>
        <p:txBody>
          <a:bodyPr wrap="square">
            <a:spAutoFit/>
          </a:bodyPr>
          <a:lstStyle/>
          <a:p>
            <a:r>
              <a:rPr lang="fr-FR" sz="1400" dirty="0">
                <a:latin typeface="Arial" panose="020B0604020202020204" pitchFamily="34" charset="0"/>
                <a:ea typeface="Calibri" panose="020F0502020204030204" pitchFamily="34" charset="0"/>
              </a:rPr>
              <a:t> </a:t>
            </a:r>
            <a:r>
              <a:rPr lang="fr-FR"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https://laligue.org/prix-de-la-laicite-mention-speciale-pour-le-jeu-de-roles-cree-par-la-ligue-deure-et-loir/</a:t>
            </a:r>
            <a:endParaRPr lang="fr-FR" dirty="0"/>
          </a:p>
        </p:txBody>
      </p:sp>
    </p:spTree>
    <p:extLst>
      <p:ext uri="{BB962C8B-B14F-4D97-AF65-F5344CB8AC3E}">
        <p14:creationId xmlns:p14="http://schemas.microsoft.com/office/powerpoint/2010/main" val="37016396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2387" y="197430"/>
            <a:ext cx="3451009" cy="461665"/>
          </a:xfrm>
          <a:prstGeom prst="rect">
            <a:avLst/>
          </a:prstGeom>
        </p:spPr>
        <p:txBody>
          <a:bodyPr wrap="none">
            <a:spAutoFit/>
          </a:bodyPr>
          <a:lstStyle/>
          <a:p>
            <a:r>
              <a:rPr lang="fr-FR" sz="2400" dirty="0">
                <a:solidFill>
                  <a:srgbClr val="FF0000"/>
                </a:solidFill>
                <a:latin typeface="Elephant" panose="02020904090505020303" pitchFamily="18" charset="0"/>
              </a:rPr>
              <a:t>Des jeux sur la laïcité</a:t>
            </a:r>
          </a:p>
        </p:txBody>
      </p:sp>
      <p:pic>
        <p:nvPicPr>
          <p:cNvPr id="4" name="Image 3" descr="Capture d’écra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8721" y="1418949"/>
            <a:ext cx="10658021" cy="5235518"/>
          </a:xfrm>
          <a:prstGeom prst="rect">
            <a:avLst/>
          </a:prstGeom>
        </p:spPr>
      </p:pic>
      <p:sp>
        <p:nvSpPr>
          <p:cNvPr id="5" name="Rectangle 4"/>
          <p:cNvSpPr/>
          <p:nvPr/>
        </p:nvSpPr>
        <p:spPr>
          <a:xfrm>
            <a:off x="2280403" y="777412"/>
            <a:ext cx="8494633" cy="523220"/>
          </a:xfrm>
          <a:prstGeom prst="rect">
            <a:avLst/>
          </a:prstGeom>
        </p:spPr>
        <p:txBody>
          <a:bodyPr wrap="none">
            <a:spAutoFit/>
          </a:bodyPr>
          <a:lstStyle/>
          <a:p>
            <a:r>
              <a:rPr lang="fr-FR" sz="2800" b="1" dirty="0">
                <a:latin typeface="Arial" panose="020B0604020202020204" pitchFamily="34" charset="0"/>
                <a:cs typeface="Arial" panose="020B0604020202020204" pitchFamily="34" charset="0"/>
              </a:rPr>
              <a:t>Laïcité pour tous : Question de vivre ensemble ?</a:t>
            </a:r>
          </a:p>
        </p:txBody>
      </p:sp>
      <p:sp>
        <p:nvSpPr>
          <p:cNvPr id="6" name="Rectangle 5"/>
          <p:cNvSpPr/>
          <p:nvPr/>
        </p:nvSpPr>
        <p:spPr>
          <a:xfrm>
            <a:off x="8588356" y="6285135"/>
            <a:ext cx="3235373" cy="369332"/>
          </a:xfrm>
          <a:prstGeom prst="rect">
            <a:avLst/>
          </a:prstGeom>
        </p:spPr>
        <p:txBody>
          <a:bodyPr wrap="none">
            <a:spAutoFit/>
          </a:bodyPr>
          <a:lstStyle/>
          <a:p>
            <a:r>
              <a:rPr lang="fr-FR" dirty="0">
                <a:hlinkClick r:id="rId3"/>
              </a:rPr>
              <a:t>https://editions-valoremis.com/</a:t>
            </a:r>
            <a:r>
              <a:rPr lang="fr-FR" dirty="0"/>
              <a:t> </a:t>
            </a:r>
          </a:p>
        </p:txBody>
      </p:sp>
    </p:spTree>
    <p:extLst>
      <p:ext uri="{BB962C8B-B14F-4D97-AF65-F5344CB8AC3E}">
        <p14:creationId xmlns:p14="http://schemas.microsoft.com/office/powerpoint/2010/main" val="2861004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412387" y="197430"/>
            <a:ext cx="3451009" cy="461665"/>
          </a:xfrm>
          <a:prstGeom prst="rect">
            <a:avLst/>
          </a:prstGeom>
        </p:spPr>
        <p:txBody>
          <a:bodyPr wrap="none">
            <a:spAutoFit/>
          </a:bodyPr>
          <a:lstStyle/>
          <a:p>
            <a:r>
              <a:rPr lang="fr-FR" sz="2400" dirty="0">
                <a:solidFill>
                  <a:srgbClr val="FF0000"/>
                </a:solidFill>
                <a:latin typeface="Elephant" panose="02020904090505020303" pitchFamily="18" charset="0"/>
              </a:rPr>
              <a:t>Des jeux sur la laïcité</a:t>
            </a:r>
          </a:p>
        </p:txBody>
      </p:sp>
      <p:sp>
        <p:nvSpPr>
          <p:cNvPr id="4" name="Rectangle 3"/>
          <p:cNvSpPr/>
          <p:nvPr/>
        </p:nvSpPr>
        <p:spPr>
          <a:xfrm>
            <a:off x="2724463" y="951894"/>
            <a:ext cx="7592143" cy="523220"/>
          </a:xfrm>
          <a:prstGeom prst="rect">
            <a:avLst/>
          </a:prstGeom>
        </p:spPr>
        <p:txBody>
          <a:bodyPr wrap="none">
            <a:spAutoFit/>
          </a:bodyPr>
          <a:lstStyle/>
          <a:p>
            <a:r>
              <a:rPr lang="fr-FR" sz="2800" b="1" dirty="0">
                <a:latin typeface="Arial" panose="020B0604020202020204" pitchFamily="34" charset="0"/>
                <a:cs typeface="Arial" panose="020B0604020202020204" pitchFamily="34" charset="0"/>
              </a:rPr>
              <a:t>Le grand QUIZ de vie-publique.fr : la laïcité </a:t>
            </a:r>
          </a:p>
        </p:txBody>
      </p:sp>
      <p:sp>
        <p:nvSpPr>
          <p:cNvPr id="5" name="Rectangle 4"/>
          <p:cNvSpPr/>
          <p:nvPr/>
        </p:nvSpPr>
        <p:spPr>
          <a:xfrm>
            <a:off x="574788" y="6045386"/>
            <a:ext cx="11617212" cy="646331"/>
          </a:xfrm>
          <a:prstGeom prst="rect">
            <a:avLst/>
          </a:prstGeom>
        </p:spPr>
        <p:txBody>
          <a:bodyPr wrap="square">
            <a:spAutoFit/>
          </a:bodyPr>
          <a:lstStyle/>
          <a:p>
            <a:pPr algn="r"/>
            <a:r>
              <a:rPr lang="fr-FR" dirty="0">
                <a:hlinkClick r:id="rId2"/>
              </a:rPr>
              <a:t>http://www.vie-publique.fr/politiques-publiques/etat-cultes-laicite/quiz-laicite/quizlaicite-testez-vos-connaissances.html#wrapper</a:t>
            </a:r>
            <a:r>
              <a:rPr lang="fr-FR" dirty="0"/>
              <a:t> </a:t>
            </a:r>
          </a:p>
        </p:txBody>
      </p:sp>
      <p:pic>
        <p:nvPicPr>
          <p:cNvPr id="6" name="Image 5" descr="Capture d’écra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899" y="1465972"/>
            <a:ext cx="11035904" cy="4579414"/>
          </a:xfrm>
          <a:prstGeom prst="rect">
            <a:avLst/>
          </a:prstGeom>
        </p:spPr>
      </p:pic>
    </p:spTree>
    <p:extLst>
      <p:ext uri="{BB962C8B-B14F-4D97-AF65-F5344CB8AC3E}">
        <p14:creationId xmlns:p14="http://schemas.microsoft.com/office/powerpoint/2010/main" val="249190269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681</TotalTime>
  <Words>374</Words>
  <Application>Microsoft Office PowerPoint</Application>
  <PresentationFormat>Grand écran</PresentationFormat>
  <Paragraphs>50</Paragraphs>
  <Slides>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9</vt:i4>
      </vt:variant>
    </vt:vector>
  </HeadingPairs>
  <TitlesOfParts>
    <vt:vector size="16" baseType="lpstr">
      <vt:lpstr>Arial</vt:lpstr>
      <vt:lpstr>Calibri</vt:lpstr>
      <vt:lpstr>Calibri Light</vt:lpstr>
      <vt:lpstr>Elephant</vt:lpstr>
      <vt:lpstr>Symbol</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Baron alexandre</dc:creator>
  <cp:lastModifiedBy>Kevin Zanotti</cp:lastModifiedBy>
  <cp:revision>13</cp:revision>
  <dcterms:created xsi:type="dcterms:W3CDTF">2019-05-01T19:46:36Z</dcterms:created>
  <dcterms:modified xsi:type="dcterms:W3CDTF">2019-10-15T15:02:07Z</dcterms:modified>
</cp:coreProperties>
</file>