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4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745C9-48F3-4A5D-83DA-6CFB0D5F557A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0880F-5045-4E9E-9EF6-847B438608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47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24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88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Cette lecture croisée des entrées du programme est immédiatement suggérée</a:t>
            </a:r>
            <a:r>
              <a:rPr lang="fr-FR" baseline="0" dirty="0" smtClean="0"/>
              <a:t> après la lecture du préambule par le tableau des compétences travaillées en français et les références aux domaines du socle. Voir photocopie1.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Qqs</a:t>
            </a:r>
            <a:r>
              <a:rPr lang="fr-FR" baseline="0" dirty="0" smtClean="0"/>
              <a:t> remarques: première place réservée à l’oral en réception (comprendre) et en production (s’exprimer). Distinction Messages et discours oraux complexes. Insistance sur l’interprétation: donner du sens. La méthode au service de la compréhension. Une progressivité induite dans l’explication des entrées. Commenter le verbe « Exploiter »: faire références aux </a:t>
            </a:r>
            <a:r>
              <a:rPr lang="fr-FR" baseline="0" dirty="0" err="1" smtClean="0"/>
              <a:t>acrivités</a:t>
            </a:r>
            <a:r>
              <a:rPr lang="fr-FR" baseline="0" dirty="0" smtClean="0"/>
              <a:t> orales menées en classe.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Dans la rubrique Ecrire, insistance sur les écrits de travail. Toujours référence à la mobilisation des compétences.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Pour la langue, pas d’</a:t>
            </a:r>
            <a:r>
              <a:rPr lang="fr-FR" baseline="0" dirty="0" err="1" smtClean="0"/>
              <a:t>exercies</a:t>
            </a:r>
            <a:r>
              <a:rPr lang="fr-FR" baseline="0" dirty="0" smtClean="0"/>
              <a:t> pour l’exercice. El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30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804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285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lecture indispensable. Pas de lecture oralisée en raison du peu de temps.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97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S’attarder un peu sur</a:t>
            </a:r>
            <a:r>
              <a:rPr lang="fr-FR" baseline="0" dirty="0" smtClean="0"/>
              <a:t> cette progression remise aux profs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63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Distribution des sujets zéro en français. Observation par les profs. Recueil de leur réactions… Bilan avec cette diapo.</a:t>
            </a:r>
          </a:p>
          <a:p>
            <a:r>
              <a:rPr lang="fr-FR" dirty="0" smtClean="0"/>
              <a:t>Exemples de consignes. Ce qu’on sait déjà faire avec les sujets de BEP et de Bac pro: corpus, questions de compréhension globale,</a:t>
            </a:r>
            <a:r>
              <a:rPr lang="fr-FR" baseline="0" dirty="0" smtClean="0"/>
              <a:t> sujet d’invention/d’argumentation.</a:t>
            </a:r>
          </a:p>
          <a:p>
            <a:r>
              <a:rPr lang="fr-FR" baseline="0" dirty="0" smtClean="0"/>
              <a:t>Ce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370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 sera le moment d’annoncer</a:t>
            </a:r>
            <a:r>
              <a:rPr lang="fr-FR" baseline="0" dirty="0" smtClean="0"/>
              <a:t> la journée départementale qui suivra. Groupe de travail sur les 3PP. Des formateurs animeront des groupes sur ces différents sujets. Mise en activités des profs.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80F-5045-4E9E-9EF6-847B4386084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05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45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75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13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9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73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66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4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20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93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6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5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8D8A-4D9D-4A3D-B4F0-90E87215C642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35A5-85EF-43A8-8A3A-279A25F0D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9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9001000" cy="6696744"/>
          </a:xfrm>
        </p:spPr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Enseigner </a:t>
            </a:r>
            <a:b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8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Français</a:t>
            </a:r>
            <a: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3PP</a:t>
            </a:r>
            <a:endParaRPr lang="fr-FR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328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L’architecture du programme en Français</a:t>
            </a:r>
            <a: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6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Le développement de chaque thème</a:t>
            </a:r>
          </a:p>
          <a:p>
            <a:pPr marL="0" indent="0">
              <a:buNone/>
            </a:pPr>
            <a:endParaRPr lang="fr-F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i="1" dirty="0" smtClean="0"/>
              <a:t>- Enjeux littéraires et de formation personnelle</a:t>
            </a:r>
          </a:p>
          <a:p>
            <a:pPr marL="0" indent="0">
              <a:buNone/>
            </a:pPr>
            <a:r>
              <a:rPr lang="fr-FR" b="1" dirty="0" smtClean="0"/>
              <a:t>Découvrir, comprendre, percevoir ou s’interroger</a:t>
            </a:r>
          </a:p>
          <a:p>
            <a:pPr marL="0" indent="0">
              <a:buNone/>
            </a:pPr>
            <a:r>
              <a:rPr lang="fr-FR" b="1" i="1" dirty="0" smtClean="0"/>
              <a:t>- Indications de corpus</a:t>
            </a:r>
          </a:p>
          <a:p>
            <a:pPr marL="0" indent="0">
              <a:buNone/>
            </a:pPr>
            <a:r>
              <a:rPr lang="fr-FR" b="1" dirty="0" smtClean="0"/>
              <a:t>Genres littéraires, genres d’écrit, </a:t>
            </a:r>
          </a:p>
          <a:p>
            <a:pPr marL="0" indent="0">
              <a:buNone/>
            </a:pPr>
            <a:r>
              <a:rPr lang="fr-FR" b="1" dirty="0" smtClean="0"/>
              <a:t>Démarches: lecture analytique d’extraits, de groupement, lecture cursive ou analytique d’œuvres complètes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47849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L’architecture du programme en Français</a:t>
            </a:r>
            <a: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6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Un exemple de progression annuelle </a:t>
            </a:r>
          </a:p>
          <a:p>
            <a:pPr marL="0" indent="0" algn="ctr"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en français</a:t>
            </a:r>
          </a:p>
          <a:p>
            <a:pPr>
              <a:buFontTx/>
              <a:buChar char="-"/>
            </a:pPr>
            <a:r>
              <a:rPr lang="fr-FR" b="1" dirty="0" smtClean="0"/>
              <a:t>Par thèmes</a:t>
            </a:r>
          </a:p>
          <a:p>
            <a:pPr>
              <a:buFontTx/>
              <a:buChar char="-"/>
            </a:pPr>
            <a:r>
              <a:rPr lang="fr-FR" b="1" dirty="0" smtClean="0"/>
              <a:t>En précisant les périodes et courants</a:t>
            </a:r>
          </a:p>
          <a:p>
            <a:pPr>
              <a:buFontTx/>
              <a:buChar char="-"/>
            </a:pPr>
            <a:r>
              <a:rPr lang="fr-FR" b="1" dirty="0" smtClean="0"/>
              <a:t>En proposant des démarches: lectures de textes, de groupements et d’œuvres complètes</a:t>
            </a:r>
          </a:p>
          <a:p>
            <a:pPr>
              <a:buFontTx/>
              <a:buChar char="-"/>
            </a:pPr>
            <a:r>
              <a:rPr lang="fr-FR" b="1" dirty="0" smtClean="0"/>
              <a:t>En mettant en relation la lecture, la langue et l’expression orale ou écrite </a:t>
            </a:r>
          </a:p>
          <a:p>
            <a:pPr>
              <a:buFontTx/>
              <a:buChar char="-"/>
            </a:pPr>
            <a:r>
              <a:rPr lang="fr-FR" b="1" dirty="0" smtClean="0"/>
              <a:t>Des annexes en orthographe et en grammaire sur des notions linguistiques transversales.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0555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576064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nouvelle épreuve du DNB en Français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688632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7030A0"/>
                </a:solidFill>
              </a:rPr>
              <a:t>Ce qu’on sait faire…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 smtClean="0"/>
              <a:t>Corpus de deux supports dont éventuellement une image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/>
              <a:t>D</a:t>
            </a:r>
            <a:r>
              <a:rPr lang="fr-FR" b="1" dirty="0" smtClean="0"/>
              <a:t>es questions de compréhension globale, excepté celle à choix multiples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 smtClean="0"/>
              <a:t>Des sujets d’invention (BEP) et d’argumentation: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 smtClean="0"/>
              <a:t>(BEP, BAC PRO)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23259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nouvelle épreuve du DNB en Français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7030A0"/>
                </a:solidFill>
              </a:rPr>
              <a:t>Ce qui demande à être travaillé précisément…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rgbClr val="7030A0"/>
                </a:solidFill>
              </a:rPr>
              <a:t>A titre d’exemples</a:t>
            </a:r>
          </a:p>
          <a:p>
            <a:pPr>
              <a:buFontTx/>
              <a:buChar char="-"/>
            </a:pPr>
            <a:r>
              <a:rPr lang="fr-FR" sz="3600" b="1" dirty="0" smtClean="0"/>
              <a:t>La question sur la structure du texte et ses effets sur le lecteur.</a:t>
            </a:r>
          </a:p>
          <a:p>
            <a:pPr>
              <a:buFontTx/>
              <a:buChar char="-"/>
            </a:pPr>
            <a:r>
              <a:rPr lang="fr-FR" sz="3600" b="1" dirty="0" smtClean="0"/>
              <a:t>La question de grammaire sur l’identification des temps verbaux et leur emploi</a:t>
            </a:r>
          </a:p>
          <a:p>
            <a:pPr>
              <a:buFontTx/>
              <a:buChar char="-"/>
            </a:pPr>
            <a:r>
              <a:rPr lang="fr-FR" sz="3600" b="1" dirty="0" smtClean="0"/>
              <a:t>La dictée</a:t>
            </a:r>
          </a:p>
          <a:p>
            <a:pPr>
              <a:buFontTx/>
              <a:buChar char="-"/>
            </a:pPr>
            <a:r>
              <a:rPr lang="fr-FR" sz="3600" b="1" dirty="0" smtClean="0"/>
              <a:t>La réécriture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8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du programme en Français </a:t>
            </a:r>
          </a:p>
          <a:p>
            <a:pPr marL="514350" indent="-514350">
              <a:buAutoNum type="arabicPeriod"/>
            </a:pPr>
            <a:r>
              <a:rPr lang="fr-FR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nouvelle épreuve du DNB en Français</a:t>
            </a:r>
          </a:p>
          <a:p>
            <a:pPr marL="514350" indent="-514350">
              <a:buAutoNum type="arabicPeriod"/>
            </a:pPr>
            <a:r>
              <a:rPr lang="fr-FR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Travaux pratiques…</a:t>
            </a:r>
          </a:p>
          <a:p>
            <a:pPr marL="514350" indent="-514350">
              <a:buAutoNum type="arabicPeriod"/>
            </a:pPr>
            <a:endParaRPr lang="fr-F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559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26876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du programme en Français</a:t>
            </a:r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 smtClean="0">
                <a:effectLst/>
              </a:rPr>
              <a:t>Bulletin officiel spécial n°11 du 26 novembre 2015</a:t>
            </a:r>
            <a:br>
              <a:rPr lang="fr-FR" sz="2800" b="1" dirty="0" smtClean="0">
                <a:effectLst/>
              </a:rPr>
            </a:br>
            <a:r>
              <a:rPr lang="fr-FR" sz="2800" b="1" dirty="0" smtClean="0">
                <a:effectLst/>
              </a:rPr>
              <a:t/>
            </a:r>
            <a:br>
              <a:rPr lang="fr-FR" sz="2800" b="1" dirty="0" smtClean="0">
                <a:effectLst/>
              </a:rPr>
            </a:br>
            <a:endParaRPr lang="fr-F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472608"/>
          </a:xfrm>
        </p:spPr>
        <p:txBody>
          <a:bodyPr/>
          <a:lstStyle/>
          <a:p>
            <a:r>
              <a:rPr lang="fr-FR" b="1" u="sng" dirty="0" smtClean="0">
                <a:solidFill>
                  <a:srgbClr val="7030A0"/>
                </a:solidFill>
                <a:effectLst/>
              </a:rPr>
              <a:t>Annexe 3</a:t>
            </a:r>
            <a:r>
              <a:rPr lang="fr-FR" b="1" dirty="0" smtClean="0">
                <a:solidFill>
                  <a:srgbClr val="7030A0"/>
                </a:solidFill>
                <a:effectLst/>
              </a:rPr>
              <a:t>. Programme d'enseignement du cycle des approfondissements.  Cycle 4 (5</a:t>
            </a:r>
            <a:r>
              <a:rPr lang="fr-FR" b="1" baseline="30000" dirty="0" smtClean="0">
                <a:solidFill>
                  <a:srgbClr val="7030A0"/>
                </a:solidFill>
                <a:effectLst/>
              </a:rPr>
              <a:t>ème</a:t>
            </a:r>
            <a:r>
              <a:rPr lang="fr-FR" b="1" dirty="0" smtClean="0">
                <a:solidFill>
                  <a:srgbClr val="7030A0"/>
                </a:solidFill>
                <a:effectLst/>
              </a:rPr>
              <a:t>, 4</a:t>
            </a:r>
            <a:r>
              <a:rPr lang="fr-FR" b="1" baseline="30000" dirty="0" smtClean="0">
                <a:solidFill>
                  <a:srgbClr val="7030A0"/>
                </a:solidFill>
                <a:effectLst/>
              </a:rPr>
              <a:t>ème</a:t>
            </a:r>
            <a:r>
              <a:rPr lang="fr-FR" b="1" dirty="0" smtClean="0">
                <a:solidFill>
                  <a:srgbClr val="7030A0"/>
                </a:solidFill>
                <a:effectLst/>
              </a:rPr>
              <a:t>, 3</a:t>
            </a:r>
            <a:r>
              <a:rPr lang="fr-FR" b="1" baseline="30000" dirty="0" smtClean="0">
                <a:solidFill>
                  <a:srgbClr val="7030A0"/>
                </a:solidFill>
                <a:effectLst/>
              </a:rPr>
              <a:t>ème</a:t>
            </a:r>
            <a:r>
              <a:rPr lang="fr-FR" b="1" dirty="0" smtClean="0">
                <a:solidFill>
                  <a:srgbClr val="7030A0"/>
                </a:solidFill>
                <a:effectLst/>
              </a:rPr>
              <a:t>)</a:t>
            </a:r>
          </a:p>
          <a:p>
            <a:endParaRPr lang="fr-FR" b="1" dirty="0" smtClean="0">
              <a:solidFill>
                <a:srgbClr val="7030A0"/>
              </a:solidFill>
              <a:effectLst/>
            </a:endParaRPr>
          </a:p>
          <a:p>
            <a:r>
              <a:rPr lang="fr-FR" b="1" u="sng" dirty="0" smtClean="0">
                <a:solidFill>
                  <a:srgbClr val="7030A0"/>
                </a:solidFill>
                <a:effectLst/>
              </a:rPr>
              <a:t>Volet 2</a:t>
            </a:r>
            <a:r>
              <a:rPr lang="fr-FR" b="1" dirty="0" smtClean="0">
                <a:solidFill>
                  <a:srgbClr val="7030A0"/>
                </a:solidFill>
                <a:effectLst/>
              </a:rPr>
              <a:t>. Contributions essentielles des différents enseignements et champs éducatifs au socle commun (les 5 domaines)</a:t>
            </a:r>
          </a:p>
          <a:p>
            <a:endParaRPr lang="fr-FR" b="1" dirty="0" smtClean="0">
              <a:solidFill>
                <a:srgbClr val="7030A0"/>
              </a:solidFill>
              <a:effectLst/>
            </a:endParaRPr>
          </a:p>
          <a:p>
            <a:r>
              <a:rPr lang="fr-FR" b="1" u="sng" dirty="0" smtClean="0">
                <a:solidFill>
                  <a:srgbClr val="7030A0"/>
                </a:solidFill>
              </a:rPr>
              <a:t>Volet 3</a:t>
            </a:r>
            <a:r>
              <a:rPr lang="fr-FR" b="1" dirty="0" smtClean="0">
                <a:solidFill>
                  <a:srgbClr val="7030A0"/>
                </a:solidFill>
              </a:rPr>
              <a:t>.  Français: la 1</a:t>
            </a:r>
            <a:r>
              <a:rPr lang="fr-FR" b="1" baseline="30000" dirty="0" smtClean="0">
                <a:solidFill>
                  <a:srgbClr val="7030A0"/>
                </a:solidFill>
              </a:rPr>
              <a:t>ère</a:t>
            </a:r>
            <a:r>
              <a:rPr lang="fr-FR" b="1" dirty="0" smtClean="0">
                <a:solidFill>
                  <a:srgbClr val="7030A0"/>
                </a:solidFill>
              </a:rPr>
              <a:t> discipline développée dans le programme du cycle 4.</a:t>
            </a:r>
            <a:endParaRPr lang="fr-FR" b="1" u="sng" dirty="0" smtClean="0">
              <a:solidFill>
                <a:srgbClr val="7030A0"/>
              </a:solidFill>
            </a:endParaRPr>
          </a:p>
          <a:p>
            <a:endParaRPr lang="fr-FR" b="1" dirty="0" smtClean="0">
              <a:effectLst/>
            </a:endParaRPr>
          </a:p>
          <a:p>
            <a:pPr marL="0" indent="0">
              <a:buNone/>
            </a:pP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1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</a:t>
            </a:r>
            <a:r>
              <a:rPr lang="fr-FR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programme en Français</a:t>
            </a:r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Le préambule</a:t>
            </a:r>
          </a:p>
          <a:p>
            <a:pPr marL="0" indent="0">
              <a:buNone/>
            </a:pPr>
            <a:r>
              <a:rPr lang="fr-FR" sz="2800" dirty="0" smtClean="0"/>
              <a:t>«</a:t>
            </a:r>
            <a:r>
              <a:rPr lang="fr-FR" sz="2800" b="1" dirty="0" smtClean="0"/>
              <a:t> </a:t>
            </a:r>
            <a:r>
              <a:rPr lang="fr-FR" sz="2800" dirty="0" smtClean="0">
                <a:effectLst/>
              </a:rPr>
              <a:t> La construction d'une </a:t>
            </a:r>
            <a:r>
              <a:rPr lang="fr-FR" sz="2800" b="1" dirty="0" smtClean="0">
                <a:effectLst/>
              </a:rPr>
              <a:t>pensée autonome </a:t>
            </a:r>
            <a:r>
              <a:rPr lang="fr-FR" sz="2800" dirty="0" smtClean="0">
                <a:effectLst/>
              </a:rPr>
              <a:t>appuyée sur un </a:t>
            </a:r>
            <a:r>
              <a:rPr lang="fr-FR" sz="2800" b="1" dirty="0" smtClean="0">
                <a:effectLst/>
              </a:rPr>
              <a:t>usage correct et précis de la langue française</a:t>
            </a:r>
            <a:r>
              <a:rPr lang="fr-FR" sz="2800" dirty="0" smtClean="0">
                <a:effectLst/>
              </a:rPr>
              <a:t>, le </a:t>
            </a:r>
            <a:r>
              <a:rPr lang="fr-FR" sz="2800" b="1" dirty="0" smtClean="0">
                <a:effectLst/>
              </a:rPr>
              <a:t>développement de l'esprit critique</a:t>
            </a:r>
            <a:r>
              <a:rPr lang="fr-FR" sz="2800" dirty="0" smtClean="0">
                <a:effectLst/>
              </a:rPr>
              <a:t> et de </a:t>
            </a:r>
            <a:r>
              <a:rPr lang="fr-FR" sz="2800" b="1" dirty="0" smtClean="0">
                <a:effectLst/>
              </a:rPr>
              <a:t>qualités de jugement </a:t>
            </a:r>
            <a:r>
              <a:rPr lang="fr-FR" sz="2800" dirty="0" smtClean="0">
                <a:effectLst/>
              </a:rPr>
              <a:t>qui sont nécessaires au </a:t>
            </a:r>
            <a:r>
              <a:rPr lang="fr-FR" sz="2800" b="1" dirty="0" smtClean="0">
                <a:effectLst/>
              </a:rPr>
              <a:t>lycée</a:t>
            </a:r>
            <a:r>
              <a:rPr lang="fr-FR" sz="2800" dirty="0" smtClean="0">
                <a:effectLst/>
              </a:rPr>
              <a:t>. »</a:t>
            </a:r>
          </a:p>
          <a:p>
            <a:pPr marL="0" indent="0">
              <a:buNone/>
            </a:pPr>
            <a:r>
              <a:rPr lang="fr-FR" sz="2800" dirty="0" smtClean="0">
                <a:effectLst/>
              </a:rPr>
              <a:t>« Cet enseignement s'organise autour de </a:t>
            </a:r>
            <a:r>
              <a:rPr lang="fr-FR" sz="2800" b="1" dirty="0" smtClean="0">
                <a:effectLst/>
              </a:rPr>
              <a:t>compétences</a:t>
            </a:r>
            <a:r>
              <a:rPr lang="fr-FR" sz="2800" dirty="0" smtClean="0">
                <a:effectLst/>
              </a:rPr>
              <a:t> et de </a:t>
            </a:r>
            <a:r>
              <a:rPr lang="fr-FR" sz="2800" b="1" dirty="0" smtClean="0">
                <a:effectLst/>
              </a:rPr>
              <a:t>connaissances</a:t>
            </a:r>
          </a:p>
          <a:p>
            <a:pPr marL="0" indent="0">
              <a:buNone/>
            </a:pPr>
            <a:r>
              <a:rPr lang="fr-FR" sz="2800" dirty="0" smtClean="0">
                <a:effectLst/>
              </a:rPr>
              <a:t>- des </a:t>
            </a:r>
            <a:r>
              <a:rPr lang="fr-FR" sz="2800" u="sng" dirty="0" smtClean="0">
                <a:effectLst/>
              </a:rPr>
              <a:t>compétences langagières orales et écrites</a:t>
            </a:r>
            <a:r>
              <a:rPr lang="fr-FR" sz="2800" dirty="0" smtClean="0">
                <a:effectLst/>
              </a:rPr>
              <a:t> en réception et en production </a:t>
            </a:r>
          </a:p>
          <a:p>
            <a:pPr marL="0" indent="0">
              <a:buNone/>
            </a:pPr>
            <a:r>
              <a:rPr lang="fr-FR" sz="2800" dirty="0" smtClean="0">
                <a:effectLst/>
              </a:rPr>
              <a:t>- des </a:t>
            </a:r>
            <a:r>
              <a:rPr lang="fr-FR" sz="2800" u="sng" dirty="0" smtClean="0">
                <a:effectLst/>
              </a:rPr>
              <a:t>compétences linguistiques </a:t>
            </a:r>
          </a:p>
          <a:p>
            <a:pPr marL="0" indent="0">
              <a:buNone/>
            </a:pPr>
            <a:r>
              <a:rPr lang="fr-FR" sz="2800" dirty="0" smtClean="0">
                <a:effectLst/>
              </a:rPr>
              <a:t>- une </a:t>
            </a:r>
            <a:r>
              <a:rPr lang="fr-FR" sz="2800" u="sng" dirty="0" smtClean="0">
                <a:effectLst/>
              </a:rPr>
              <a:t>culture littéraire et artistique commune</a:t>
            </a:r>
            <a:endParaRPr lang="fr-FR" sz="2800" b="1" u="sng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864096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L’architecture du programme en Français</a:t>
            </a:r>
            <a:r>
              <a:rPr lang="fr-FR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5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3500" b="1" u="sng" dirty="0" smtClean="0">
                <a:solidFill>
                  <a:srgbClr val="7030A0"/>
                </a:solidFill>
              </a:rPr>
              <a:t>Les compétences travaillées en français</a:t>
            </a:r>
          </a:p>
          <a:p>
            <a:pPr marL="0" indent="0" algn="ctr">
              <a:buNone/>
            </a:pPr>
            <a:r>
              <a:rPr lang="fr-FR" sz="3500" b="1" u="sng" dirty="0" smtClean="0">
                <a:solidFill>
                  <a:srgbClr val="7030A0"/>
                </a:solidFill>
              </a:rPr>
              <a:t>en lien avec les domaines du socle</a:t>
            </a:r>
          </a:p>
          <a:p>
            <a:pPr marL="0" indent="0" algn="ctr">
              <a:buNone/>
            </a:pPr>
            <a:endParaRPr lang="fr-FR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- COMPRENDRE ET S’EXPRIMER À L’ORAL:  </a:t>
            </a:r>
            <a:r>
              <a:rPr lang="fr-FR" b="1" dirty="0" smtClean="0">
                <a:solidFill>
                  <a:srgbClr val="00B050"/>
                </a:solidFill>
              </a:rPr>
              <a:t>1, 2 et 3</a:t>
            </a:r>
            <a:endParaRPr lang="fr-FR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- LIRE: </a:t>
            </a:r>
            <a:r>
              <a:rPr lang="fr-FR" b="1" dirty="0" smtClean="0">
                <a:solidFill>
                  <a:srgbClr val="00B050"/>
                </a:solidFill>
              </a:rPr>
              <a:t>Domaines 1, 5</a:t>
            </a:r>
          </a:p>
          <a:p>
            <a:pPr marL="0" indent="0">
              <a:buNone/>
            </a:pPr>
            <a:r>
              <a:rPr lang="fr-FR" b="1" dirty="0" smtClean="0"/>
              <a:t>- ÉCRIRE: </a:t>
            </a:r>
            <a:r>
              <a:rPr lang="fr-FR" b="1" dirty="0" smtClean="0">
                <a:solidFill>
                  <a:srgbClr val="00B050"/>
                </a:solidFill>
              </a:rPr>
              <a:t>Domaine 1</a:t>
            </a:r>
          </a:p>
          <a:p>
            <a:pPr marL="0" indent="0">
              <a:buNone/>
            </a:pPr>
            <a:r>
              <a:rPr lang="fr-FR" b="1" dirty="0" smtClean="0"/>
              <a:t>- COMPRENDRE LE FONTIONNEMENT DE LA LANGUE: </a:t>
            </a:r>
            <a:r>
              <a:rPr lang="fr-FR" b="1" dirty="0" smtClean="0">
                <a:solidFill>
                  <a:srgbClr val="00B050"/>
                </a:solidFill>
              </a:rPr>
              <a:t>Domaines 1, 2</a:t>
            </a:r>
          </a:p>
          <a:p>
            <a:pPr marL="0" indent="0">
              <a:buNone/>
            </a:pPr>
            <a:r>
              <a:rPr lang="fr-FR" b="1" dirty="0" smtClean="0"/>
              <a:t>- ACQUÉRIR DES ÉLÉMENTS DE CULTURE LITTERAIRE: </a:t>
            </a:r>
            <a:r>
              <a:rPr lang="fr-FR" b="1" dirty="0" smtClean="0">
                <a:solidFill>
                  <a:srgbClr val="00B050"/>
                </a:solidFill>
              </a:rPr>
              <a:t>Domaines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00B050"/>
                </a:solidFill>
              </a:rPr>
              <a:t>1, 5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7030A0"/>
                </a:solidFill>
              </a:rPr>
              <a:t> 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6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</a:t>
            </a:r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programme en Français</a:t>
            </a:r>
            <a: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6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u="sng" dirty="0" smtClean="0">
                <a:solidFill>
                  <a:srgbClr val="7030A0"/>
                </a:solidFill>
              </a:rPr>
              <a:t>Le développement de chaque compétence</a:t>
            </a:r>
          </a:p>
          <a:p>
            <a:pPr marL="0" indent="0">
              <a:buNone/>
            </a:pPr>
            <a:endParaRPr lang="fr-FR" b="1" u="sng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fr-FR" sz="3600" b="1" dirty="0" smtClean="0"/>
              <a:t>Un préambule qui explicite chaque compétence</a:t>
            </a:r>
          </a:p>
          <a:p>
            <a:pPr>
              <a:buFontTx/>
              <a:buChar char="-"/>
            </a:pPr>
            <a:r>
              <a:rPr lang="fr-FR" sz="3600" b="1" dirty="0" smtClean="0"/>
              <a:t>Les attendus de fin de cycle (3</a:t>
            </a:r>
            <a:r>
              <a:rPr lang="fr-FR" sz="3600" b="1" baseline="30000" dirty="0" smtClean="0"/>
              <a:t>ème</a:t>
            </a:r>
            <a:r>
              <a:rPr lang="fr-FR" sz="3600" b="1" dirty="0" smtClean="0"/>
              <a:t>)</a:t>
            </a:r>
          </a:p>
          <a:p>
            <a:pPr>
              <a:buFontTx/>
              <a:buChar char="-"/>
            </a:pPr>
            <a:r>
              <a:rPr lang="fr-FR" sz="3600" b="1" dirty="0" smtClean="0"/>
              <a:t>Les compétences et connaissances associées avec des exemples de situations, d’activités et de ressources pour l’élève</a:t>
            </a:r>
          </a:p>
          <a:p>
            <a:pPr>
              <a:buFontTx/>
              <a:buChar char="-"/>
            </a:pPr>
            <a:r>
              <a:rPr lang="fr-FR" sz="3600" b="1" dirty="0" smtClean="0"/>
              <a:t>Des repères de progressivité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424530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du programme en français</a:t>
            </a:r>
            <a:b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b="1" dirty="0">
                <a:solidFill>
                  <a:prstClr val="black"/>
                </a:solidFill>
              </a:rPr>
              <a:t>Bulletin officiel spécial n°11 du 26 novembre 2015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904656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b="1" u="sng" dirty="0" smtClean="0">
                <a:solidFill>
                  <a:srgbClr val="7030A0"/>
                </a:solidFill>
              </a:rPr>
              <a:t>Un exemple de compétence </a:t>
            </a:r>
            <a:r>
              <a:rPr lang="fr-FR" sz="2400" b="1" u="sng" dirty="0">
                <a:solidFill>
                  <a:srgbClr val="7030A0"/>
                </a:solidFill>
              </a:rPr>
              <a:t>et connaissances associées avec des </a:t>
            </a:r>
            <a:r>
              <a:rPr lang="fr-FR" sz="2400" b="1" u="sng" dirty="0" smtClean="0">
                <a:solidFill>
                  <a:srgbClr val="7030A0"/>
                </a:solidFill>
              </a:rPr>
              <a:t>propositions de </a:t>
            </a:r>
            <a:r>
              <a:rPr lang="fr-FR" sz="2400" b="1" u="sng" dirty="0">
                <a:solidFill>
                  <a:srgbClr val="7030A0"/>
                </a:solidFill>
              </a:rPr>
              <a:t>situations, d’activités et de ressources </a:t>
            </a:r>
            <a:endParaRPr lang="fr-FR" sz="2400" b="1" u="sng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2400" b="1" u="sng" dirty="0" smtClean="0">
                <a:solidFill>
                  <a:srgbClr val="7030A0"/>
                </a:solidFill>
              </a:rPr>
              <a:t>pour l’élève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b="1" dirty="0" smtClean="0"/>
              <a:t>Langage oral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17540"/>
              </p:ext>
            </p:extLst>
          </p:nvPr>
        </p:nvGraphicFramePr>
        <p:xfrm>
          <a:off x="457200" y="2490828"/>
          <a:ext cx="8229600" cy="4106524"/>
        </p:xfrm>
        <a:graphic>
          <a:graphicData uri="http://schemas.openxmlformats.org/drawingml/2006/table">
            <a:tbl>
              <a:tblPr/>
              <a:tblGrid>
                <a:gridCol w="5194920"/>
                <a:gridCol w="3034680"/>
              </a:tblGrid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Connaissances et compétences associées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/>
                        <a:t>Exemples de situations, d'activités et de ressources pour l'élève</a:t>
                      </a:r>
                      <a:endParaRPr lang="fr-F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3564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Comprendre et interpréter des messages et des discours oraux complexes 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2000" dirty="0">
                          <a:solidFill>
                            <a:srgbClr val="FF0000"/>
                          </a:solidFill>
                        </a:rPr>
                        <a:t>- Identification des visées d'un discours oral, hiérarchisation des informations qu'il contient, mémorisation des éléments importants.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Distinction 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</a:rPr>
                        <a:t>de ce qui est explicite et de ce qui est sous-entendu dans un propos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Écoute </a:t>
                      </a:r>
                      <a:r>
                        <a:rPr lang="fr-FR" dirty="0"/>
                        <a:t>attentive et active, citation, </a:t>
                      </a:r>
                      <a:r>
                        <a:rPr lang="fr-FR" dirty="0" smtClean="0"/>
                        <a:t>   résumé </a:t>
                      </a:r>
                      <a:r>
                        <a:rPr lang="fr-FR" dirty="0"/>
                        <a:t>et reformulation de propos tenus par autrui.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87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48072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</a:t>
            </a:r>
            <a:r>
              <a:rPr lang="fr-F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programme en Français</a:t>
            </a:r>
            <a: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6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4600" b="1" u="sng" dirty="0" smtClean="0">
                <a:solidFill>
                  <a:srgbClr val="7030A0"/>
                </a:solidFill>
              </a:rPr>
              <a:t>Un Exemple de </a:t>
            </a:r>
            <a:r>
              <a:rPr lang="fr-FR" sz="4600" b="1" u="sng" dirty="0">
                <a:solidFill>
                  <a:srgbClr val="7030A0"/>
                </a:solidFill>
              </a:rPr>
              <a:t>r</a:t>
            </a:r>
            <a:r>
              <a:rPr lang="fr-FR" sz="4600" b="1" u="sng" dirty="0" smtClean="0">
                <a:solidFill>
                  <a:srgbClr val="7030A0"/>
                </a:solidFill>
              </a:rPr>
              <a:t>epères de progressivité en écriture</a:t>
            </a:r>
          </a:p>
          <a:p>
            <a:endParaRPr lang="fr-FR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fr-FR" dirty="0" smtClean="0"/>
              <a:t>  Les activités d'écriture sont permanentes et articulées aux activités de lecture et d'expression orale. </a:t>
            </a:r>
            <a:r>
              <a:rPr lang="fr-FR" b="1" dirty="0" smtClean="0"/>
              <a:t>Dès le début du cycle</a:t>
            </a:r>
            <a:r>
              <a:rPr lang="fr-FR" dirty="0" smtClean="0"/>
              <a:t>, on encourage la </a:t>
            </a:r>
            <a:r>
              <a:rPr lang="fr-FR" b="1" dirty="0" smtClean="0"/>
              <a:t>pratique d'écriture de documents personnels </a:t>
            </a:r>
            <a:r>
              <a:rPr lang="fr-FR" dirty="0" smtClean="0"/>
              <a:t>(carnets de bords, cahiers de lecture cursive et d'écriture d'invention, répertoires de mots, écrits intermédiaires divers...). </a:t>
            </a:r>
            <a:r>
              <a:rPr lang="fr-FR" b="1" dirty="0" smtClean="0"/>
              <a:t>L'environnement numérique </a:t>
            </a:r>
            <a:r>
              <a:rPr lang="fr-FR" dirty="0" smtClean="0"/>
              <a:t>de travail permet de capitaliser et d'échanger des textes individuels et collectifs. On prend l'habitude de </a:t>
            </a:r>
            <a:r>
              <a:rPr lang="fr-FR" b="1" dirty="0" smtClean="0"/>
              <a:t>faire alterner des écrits courts et des travaux de longue durée </a:t>
            </a:r>
            <a:r>
              <a:rPr lang="fr-FR" dirty="0" smtClean="0"/>
              <a:t>qui peuvent donner lieu à publication et diffusion au sein de la classe et de l'établissement. </a:t>
            </a:r>
            <a:r>
              <a:rPr lang="fr-FR" b="1" dirty="0" smtClean="0"/>
              <a:t>Un élève de 5e doit pouvoir écrire seul un texte correct de 500 à 1000 signes après reprises et corrections. En 4e et 3e, on se fixe l'objectif de 2000 à 3000 signes selon les écrits.</a:t>
            </a:r>
            <a:r>
              <a:rPr lang="fr-FR" dirty="0" smtClean="0"/>
              <a:t> </a:t>
            </a:r>
            <a:r>
              <a:rPr lang="fr-FR" b="1" dirty="0" smtClean="0"/>
              <a:t>Des écrits collectifs </a:t>
            </a:r>
            <a:r>
              <a:rPr lang="fr-FR" dirty="0" smtClean="0"/>
              <a:t>de longue durée peuvent aller à des volumes plus importants. </a:t>
            </a:r>
            <a:r>
              <a:rPr lang="fr-FR" b="1" dirty="0" smtClean="0"/>
              <a:t>Complexité des phrases, précision du vocabulaire, cohérence textuelle augmentent tout au long du cycle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252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 fontScale="90000"/>
          </a:bodyPr>
          <a:lstStyle/>
          <a:p>
            <a:r>
              <a:rPr lang="fr-FR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L’architecture </a:t>
            </a:r>
            <a:r>
              <a:rPr lang="fr-FR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programme en Français</a:t>
            </a:r>
            <a:r>
              <a:rPr lang="fr-F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300" b="1" dirty="0">
                <a:solidFill>
                  <a:prstClr val="black"/>
                </a:solidFill>
              </a:rPr>
              <a:t>Bulletin officiel spécial n°11 du 26 novembre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7030A0"/>
                </a:solidFill>
              </a:rPr>
              <a:t>LA CULTURE LITTERAIRE ET ARTISTIQUE</a:t>
            </a:r>
          </a:p>
          <a:p>
            <a:pPr>
              <a:buFontTx/>
              <a:buChar char="-"/>
            </a:pPr>
            <a:r>
              <a:rPr lang="fr-FR" b="1" dirty="0" smtClean="0"/>
              <a:t>Déclinée en 4 thèmes + 1 questionnement libre proposé</a:t>
            </a:r>
          </a:p>
          <a:p>
            <a:pPr>
              <a:buFontTx/>
              <a:buChar char="-"/>
            </a:pPr>
            <a:r>
              <a:rPr lang="fr-FR" b="1" dirty="0" smtClean="0"/>
              <a:t>Décomposée ensuite par année</a:t>
            </a:r>
            <a:r>
              <a:rPr lang="fr-FR" b="1" dirty="0"/>
              <a:t> </a:t>
            </a:r>
            <a:r>
              <a:rPr lang="fr-FR" b="1" dirty="0" smtClean="0"/>
              <a:t>scolaire:5</a:t>
            </a:r>
            <a:r>
              <a:rPr lang="fr-FR" b="1" baseline="30000" dirty="0" smtClean="0"/>
              <a:t>ème</a:t>
            </a:r>
            <a:r>
              <a:rPr lang="fr-FR" b="1" dirty="0" smtClean="0"/>
              <a:t>, 4</a:t>
            </a:r>
            <a:r>
              <a:rPr lang="fr-FR" b="1" baseline="30000" dirty="0" smtClean="0"/>
              <a:t>ème</a:t>
            </a:r>
            <a:r>
              <a:rPr lang="fr-FR" b="1" dirty="0" smtClean="0"/>
              <a:t> , 3</a:t>
            </a:r>
            <a:r>
              <a:rPr lang="fr-FR" b="1" baseline="30000" dirty="0" smtClean="0"/>
              <a:t>ème</a:t>
            </a: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Exemple: </a:t>
            </a:r>
            <a:r>
              <a:rPr lang="fr-FR" b="1" dirty="0" smtClean="0">
                <a:solidFill>
                  <a:srgbClr val="00B050"/>
                </a:solidFill>
              </a:rPr>
              <a:t>Se chercher, se construire</a:t>
            </a:r>
          </a:p>
          <a:p>
            <a:pPr marL="0" indent="0">
              <a:buNone/>
            </a:pPr>
            <a:r>
              <a:rPr lang="fr-FR" b="1" dirty="0" smtClean="0">
                <a:effectLst/>
              </a:rPr>
              <a:t>5</a:t>
            </a:r>
            <a:r>
              <a:rPr lang="fr-FR" b="1" baseline="30000" dirty="0" smtClean="0">
                <a:effectLst/>
              </a:rPr>
              <a:t>e</a:t>
            </a:r>
            <a:r>
              <a:rPr lang="fr-FR" b="1" dirty="0" smtClean="0">
                <a:effectLst/>
              </a:rPr>
              <a:t>: </a:t>
            </a:r>
            <a:r>
              <a:rPr lang="fr-FR" sz="2800" b="1" dirty="0" smtClean="0">
                <a:solidFill>
                  <a:srgbClr val="00B050"/>
                </a:solidFill>
                <a:effectLst/>
              </a:rPr>
              <a:t>Le voyage et l'aventure : pourquoi aller vers l'inconnu ?</a:t>
            </a:r>
          </a:p>
          <a:p>
            <a:pPr marL="0" indent="0">
              <a:buNone/>
            </a:pPr>
            <a:r>
              <a:rPr lang="fr-FR" sz="2800" b="1" dirty="0" smtClean="0"/>
              <a:t>4</a:t>
            </a:r>
            <a:r>
              <a:rPr lang="fr-FR" sz="2800" b="1" baseline="30000" dirty="0" smtClean="0"/>
              <a:t>e</a:t>
            </a:r>
            <a:r>
              <a:rPr lang="fr-FR" sz="2800" b="1" dirty="0" smtClean="0"/>
              <a:t>: </a:t>
            </a:r>
            <a:r>
              <a:rPr lang="fr-FR" sz="2800" b="1" dirty="0" smtClean="0">
                <a:solidFill>
                  <a:srgbClr val="00B050"/>
                </a:solidFill>
              </a:rPr>
              <a:t>Dire l’amour</a:t>
            </a:r>
          </a:p>
          <a:p>
            <a:pPr marL="0" indent="0">
              <a:buNone/>
            </a:pPr>
            <a:r>
              <a:rPr lang="fr-FR" sz="2800" b="1" dirty="0" smtClean="0">
                <a:effectLst/>
              </a:rPr>
              <a:t>3</a:t>
            </a:r>
            <a:r>
              <a:rPr lang="fr-FR" sz="2800" b="1" baseline="30000" dirty="0" smtClean="0">
                <a:effectLst/>
              </a:rPr>
              <a:t>e</a:t>
            </a:r>
            <a:r>
              <a:rPr lang="fr-FR" sz="2800" b="1" dirty="0" smtClean="0">
                <a:effectLst/>
              </a:rPr>
              <a:t>: </a:t>
            </a:r>
            <a:r>
              <a:rPr lang="fr-FR" sz="2800" b="1" dirty="0" smtClean="0">
                <a:solidFill>
                  <a:srgbClr val="00B050"/>
                </a:solidFill>
                <a:effectLst/>
              </a:rPr>
              <a:t>Se raconter, se représenter</a:t>
            </a:r>
            <a:endParaRPr lang="fr-FR" sz="2800" dirty="0" smtClean="0">
              <a:effectLst/>
            </a:endParaRPr>
          </a:p>
          <a:p>
            <a:pPr marL="0" indent="0">
              <a:buNone/>
            </a:pPr>
            <a:endParaRPr lang="fr-FR" dirty="0" smtClean="0">
              <a:effectLst/>
            </a:endParaRPr>
          </a:p>
          <a:p>
            <a:pPr marL="0" indent="0">
              <a:buNone/>
            </a:pPr>
            <a:endParaRPr lang="fr-FR" b="1" dirty="0" smtClean="0"/>
          </a:p>
          <a:p>
            <a:pPr>
              <a:buFontTx/>
              <a:buChar char="-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01642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929</Words>
  <Application>Microsoft Office PowerPoint</Application>
  <PresentationFormat>Affichage à l'écran (4:3)</PresentationFormat>
  <Paragraphs>106</Paragraphs>
  <Slides>13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Enseigner  le Français  en 3PP</vt:lpstr>
      <vt:lpstr>Présentation PowerPoint</vt:lpstr>
      <vt:lpstr> L’architecture du programme en Français Bulletin officiel spécial n°11 du 26 novembre 2015  </vt:lpstr>
      <vt:lpstr>L’architecture du programme en Français Bulletin officiel spécial n°11 du 26 novembre 2015</vt:lpstr>
      <vt:lpstr>1. L’architecture du programme en Français Bulletin officiel spécial n°11 du 26 novembre 2015</vt:lpstr>
      <vt:lpstr>L’architecture du programme en Français Bulletin officiel spécial n°11 du 26 novembre 2015</vt:lpstr>
      <vt:lpstr>L’architecture du programme en français Bulletin officiel spécial n°11 du 26 novembre 2015 </vt:lpstr>
      <vt:lpstr>L’architecture du programme en Français Bulletin officiel spécial n°11 du 26 novembre 2015</vt:lpstr>
      <vt:lpstr>L’architecture du programme en Français Bulletin officiel spécial n°11 du 26 novembre 2015</vt:lpstr>
      <vt:lpstr>1. L’architecture du programme en Français Bulletin officiel spécial n°11 du 26 novembre 2015</vt:lpstr>
      <vt:lpstr>1. L’architecture du programme en Français Bulletin officiel spécial n°11 du 26 novembre 2015</vt:lpstr>
      <vt:lpstr>La nouvelle épreuve du DNB en Français</vt:lpstr>
      <vt:lpstr>La nouvelle épreuve du DNB en Français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 le Français et les Lettres  en 3PP</dc:title>
  <dc:creator>Michele Sendre</dc:creator>
  <cp:lastModifiedBy>Famille</cp:lastModifiedBy>
  <cp:revision>21</cp:revision>
  <dcterms:created xsi:type="dcterms:W3CDTF">2016-10-17T07:32:53Z</dcterms:created>
  <dcterms:modified xsi:type="dcterms:W3CDTF">2016-12-05T13:21:39Z</dcterms:modified>
</cp:coreProperties>
</file>