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4" r:id="rId5"/>
    <p:sldMasterId id="2147483659" r:id="rId6"/>
    <p:sldMasterId id="2147483661" r:id="rId7"/>
    <p:sldMasterId id="2147483682" r:id="rId8"/>
  </p:sldMasterIdLst>
  <p:notesMasterIdLst>
    <p:notesMasterId r:id="rId14"/>
  </p:notesMasterIdLst>
  <p:handoutMasterIdLst>
    <p:handoutMasterId r:id="rId15"/>
  </p:handoutMasterIdLst>
  <p:sldIdLst>
    <p:sldId id="271" r:id="rId9"/>
    <p:sldId id="280" r:id="rId10"/>
    <p:sldId id="310" r:id="rId11"/>
    <p:sldId id="295" r:id="rId12"/>
    <p:sldId id="316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E8B"/>
    <a:srgbClr val="8B2934"/>
    <a:srgbClr val="6E902B"/>
    <a:srgbClr val="DA0D57"/>
    <a:srgbClr val="CC0047"/>
    <a:srgbClr val="9B008A"/>
    <a:srgbClr val="7800FF"/>
    <a:srgbClr val="8800D1"/>
    <a:srgbClr val="7B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2" autoAdjust="0"/>
    <p:restoredTop sz="92185" autoAdjust="0"/>
  </p:normalViewPr>
  <p:slideViewPr>
    <p:cSldViewPr snapToGrid="0" snapToObjects="1">
      <p:cViewPr varScale="1">
        <p:scale>
          <a:sx n="64" d="100"/>
          <a:sy n="64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69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901509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0" y="5607374"/>
            <a:ext cx="673159" cy="8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08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>
                <a:solidFill>
                  <a:srgbClr val="8B2934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5E8B"/>
                </a:solidFill>
              </a:defRPr>
            </a:lvl1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B207243D-45A7-694D-AF5B-F16F8AA4F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626" cy="6854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positionnement début de seconde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positionnement début de seconde </a:t>
            </a:r>
          </a:p>
          <a:p>
            <a:pPr marL="0" marR="0" indent="0" algn="l" defTabSz="4572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D955A1-EE10-F44F-9AB5-38695A0AE7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8B2934"/>
        </a:buClr>
        <a:buSzPct val="114000"/>
        <a:buFont typeface="Wingdings" charset="2"/>
        <a:buChar char="§"/>
        <a:defRPr sz="1800" b="1" i="0" kern="1200">
          <a:solidFill>
            <a:srgbClr val="8B2934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8B2934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8B2934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Test de positionnement début de seconde 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F52342-B339-274D-B71D-F12DB74654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75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843CE79-DBC8-874C-B636-C1890390E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9" y="13750"/>
            <a:ext cx="9145869" cy="68408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5E8B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8B2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8B2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96E884A-D9C9-FA4A-8D84-CD694D7C3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32" y="16168"/>
            <a:ext cx="9147232" cy="684183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0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8B2934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cid132886/exploiter-les-tests-de-positionnement-de-seconde-pour-repondre-aux-besoins-des-eleves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scol.education.fr/cid132886/exploiter-les-tests-de-positionnement-de-seconde-pour-repondre-aux-besoins-des-eleves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Rentrée Septembre 2019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i="1" dirty="0" smtClean="0"/>
              <a:t> </a:t>
            </a:r>
            <a:r>
              <a:rPr lang="fr-FR" dirty="0" smtClean="0"/>
              <a:t>de</a:t>
            </a:r>
            <a:r>
              <a:rPr lang="fr-FR" i="1" dirty="0"/>
              <a:t> </a:t>
            </a:r>
            <a:r>
              <a:rPr lang="fr-FR" dirty="0" smtClean="0"/>
              <a:t>positionnement </a:t>
            </a:r>
            <a:br>
              <a:rPr lang="fr-FR" dirty="0" smtClean="0"/>
            </a:br>
            <a:r>
              <a:rPr lang="fr-FR" sz="2400" dirty="0" smtClean="0"/>
              <a:t>Début de seconde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test de positionnement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texte 5"/>
          <p:cNvSpPr txBox="1">
            <a:spLocks/>
          </p:cNvSpPr>
          <p:nvPr/>
        </p:nvSpPr>
        <p:spPr>
          <a:xfrm>
            <a:off x="718462" y="1630874"/>
            <a:ext cx="7881937" cy="459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 sz="1800" b="1" i="0" kern="1200">
                <a:solidFill>
                  <a:srgbClr val="005E8B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 sz="13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fr-FR" dirty="0" smtClean="0"/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Permettre aux équipes pédagogiques, en complément des outils propres à chaque enseignant, de disposer d'un outil de diagnostic standardisé des compétences de chaque élève en français et en mathématiques, </a:t>
            </a:r>
            <a:r>
              <a:rPr lang="fr-FR" sz="2000" dirty="0" smtClean="0">
                <a:solidFill>
                  <a:schemeClr val="tx1"/>
                </a:solidFill>
                <a:latin typeface="+mn-lt"/>
              </a:rPr>
              <a:t>première étape de l’accompagnement personnalisé.</a:t>
            </a: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Accompagner le pilotage pédagogique des établissements et enrichir les outils de pilotage académique.</a:t>
            </a:r>
          </a:p>
          <a:p>
            <a:pPr marL="0" indent="0" algn="just">
              <a:buFont typeface="Wingdings" charset="2"/>
              <a:buNone/>
            </a:pPr>
            <a:endParaRPr lang="fr-FR" altLang="fr-FR" b="0" dirty="0" smtClean="0">
              <a:solidFill>
                <a:schemeClr val="tx1"/>
              </a:solidFill>
            </a:endParaRP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odalités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18462" y="1204383"/>
            <a:ext cx="7881937" cy="4598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Chaque élève de seconde générale, technologique ou professionnelle passe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un test numérique de positionnement 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qui lui permet d</a:t>
            </a:r>
            <a:r>
              <a:rPr lang="fr-FR" altLang="en-US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identifier ses acquis et ses besoins en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français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 et en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mathématiques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, domaines essentiels dans la vie personnelle, professionnelle et dont la maîtrise est nécessaire pour une poursuite dans l</a:t>
            </a:r>
            <a:r>
              <a:rPr lang="fr-FR" altLang="en-US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enseignement supérieur ou une insertion dans l</a:t>
            </a:r>
            <a:r>
              <a:rPr lang="fr-FR" altLang="en-US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emploi.</a:t>
            </a:r>
          </a:p>
          <a:p>
            <a:pPr algn="just"/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Après le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test, </a:t>
            </a: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seront disponibles : </a:t>
            </a:r>
          </a:p>
          <a:p>
            <a:pPr algn="just">
              <a:buFontTx/>
              <a:buChar char="-"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un </a:t>
            </a:r>
            <a:r>
              <a:rPr lang="fr-FR" altLang="fr-FR" sz="1600" dirty="0">
                <a:solidFill>
                  <a:schemeClr val="tx2"/>
                </a:solidFill>
                <a:latin typeface="+mj-lt"/>
              </a:rPr>
              <a:t>bilan individuel de l’</a:t>
            </a:r>
            <a:r>
              <a:rPr lang="fr-FR" altLang="ja-JP" sz="1600" dirty="0">
                <a:solidFill>
                  <a:schemeClr val="tx2"/>
                </a:solidFill>
                <a:latin typeface="+mj-lt"/>
              </a:rPr>
              <a:t>élève </a:t>
            </a:r>
            <a:r>
              <a:rPr lang="fr-FR" altLang="ja-JP" sz="1600" dirty="0">
                <a:solidFill>
                  <a:schemeClr val="tx1"/>
                </a:solidFill>
                <a:latin typeface="+mj-lt"/>
              </a:rPr>
              <a:t>(positionnement selon quatre degrés de maîtrise</a:t>
            </a:r>
            <a:r>
              <a:rPr lang="fr-FR" altLang="ja-JP" sz="1600" dirty="0" smtClean="0">
                <a:solidFill>
                  <a:schemeClr val="tx1"/>
                </a:solidFill>
                <a:latin typeface="+mj-lt"/>
              </a:rPr>
              <a:t>); </a:t>
            </a:r>
            <a:endParaRPr lang="fr-FR" altLang="ja-JP" sz="1600" dirty="0">
              <a:solidFill>
                <a:schemeClr val="tx1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une identification par classe et par établissement des élèves dont la maîtrise des domaines évalués est insuffisante ou </a:t>
            </a:r>
            <a:r>
              <a:rPr lang="fr-FR" altLang="fr-FR" sz="1600" dirty="0" smtClean="0">
                <a:solidFill>
                  <a:schemeClr val="tx1"/>
                </a:solidFill>
                <a:latin typeface="+mj-lt"/>
              </a:rPr>
              <a:t>fragile.</a:t>
            </a: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fr-FR" altLang="fr-FR" sz="1600" b="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altLang="fr-FR" sz="1600" dirty="0">
                <a:solidFill>
                  <a:schemeClr val="tx1"/>
                </a:solidFill>
                <a:latin typeface="+mj-lt"/>
              </a:rPr>
              <a:t>Les équipes pédagogiques pourront, dans le cadre de l’</a:t>
            </a:r>
            <a:r>
              <a:rPr lang="fr-FR" altLang="ja-JP" sz="1600" dirty="0">
                <a:solidFill>
                  <a:schemeClr val="tx1"/>
                </a:solidFill>
                <a:latin typeface="+mj-lt"/>
              </a:rPr>
              <a:t>accompagnement personnalisé, déterminer la mise en place d</a:t>
            </a:r>
            <a:r>
              <a:rPr lang="ja-JP" altLang="fr-FR" sz="1600" dirty="0">
                <a:solidFill>
                  <a:schemeClr val="tx1"/>
                </a:solidFill>
                <a:latin typeface="+mj-lt"/>
              </a:rPr>
              <a:t>’</a:t>
            </a:r>
            <a:r>
              <a:rPr lang="fr-FR" altLang="ja-JP" sz="1600" dirty="0">
                <a:solidFill>
                  <a:schemeClr val="tx1"/>
                </a:solidFill>
                <a:latin typeface="+mj-lt"/>
              </a:rPr>
              <a:t>une réponse collective ou individualisée.</a:t>
            </a:r>
          </a:p>
          <a:p>
            <a:pPr marL="0" indent="0" algn="just">
              <a:buNone/>
            </a:pPr>
            <a:endParaRPr lang="fr-FR" altLang="fr-FR" b="0" dirty="0">
              <a:solidFill>
                <a:schemeClr val="tx1"/>
              </a:solidFill>
            </a:endParaRPr>
          </a:p>
          <a:p>
            <a:pPr lvl="0"/>
            <a:endParaRPr lang="fr-FR" dirty="0">
              <a:latin typeface="+mj-lt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97424" y="5157040"/>
            <a:ext cx="342574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63500" sy="50000" kx="-2453608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b="0" dirty="0" smtClean="0">
                <a:solidFill>
                  <a:srgbClr val="FFFFCC"/>
                </a:solidFill>
              </a:rPr>
              <a:t>Programmation du test : entre le </a:t>
            </a:r>
          </a:p>
          <a:p>
            <a:pPr eaLnBrk="1" hangingPunct="1">
              <a:defRPr/>
            </a:pPr>
            <a:r>
              <a:rPr lang="fr-FR" sz="1800" b="0" dirty="0" smtClean="0">
                <a:solidFill>
                  <a:srgbClr val="FFFFCC"/>
                </a:solidFill>
              </a:rPr>
              <a:t>16 septembre et le 4 </a:t>
            </a:r>
            <a:r>
              <a:rPr lang="fr-FR" sz="1800" b="0" smtClean="0">
                <a:solidFill>
                  <a:srgbClr val="FFFFCC"/>
                </a:solidFill>
              </a:rPr>
              <a:t>octobre 2019</a:t>
            </a:r>
            <a:endParaRPr lang="fr-FR" sz="1800" b="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363125"/>
            <a:ext cx="7881400" cy="1286937"/>
          </a:xfrm>
        </p:spPr>
        <p:txBody>
          <a:bodyPr/>
          <a:lstStyle/>
          <a:p>
            <a:r>
              <a:rPr lang="fr-FR" dirty="0" smtClean="0"/>
              <a:t>Des outils d’accompagnement pour les élèves, les représentants légaux et les équipes pédagogiques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6134" y="2452154"/>
            <a:ext cx="5483508" cy="258532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Une simulation active de différents exemples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exercices dans chacun des domaines évalués ;</a:t>
            </a:r>
          </a:p>
          <a:p>
            <a:pPr marL="0" indent="0" algn="just">
              <a:defRPr/>
            </a:pPr>
            <a:endParaRPr lang="fr-FR" altLang="fr-FR" sz="1800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Un descriptif des tâches avec mention des compétences visées et des réponses attendues ;</a:t>
            </a:r>
          </a:p>
          <a:p>
            <a:pPr marL="0" indent="0" algn="just">
              <a:defRPr/>
            </a:pPr>
            <a:endParaRPr lang="fr-FR" altLang="fr-FR" sz="1800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fr-FR" altLang="fr-FR" sz="1800" dirty="0" smtClean="0">
                <a:solidFill>
                  <a:schemeClr val="tx2"/>
                </a:solidFill>
              </a:rPr>
              <a:t>Des éléments d</a:t>
            </a:r>
            <a:r>
              <a:rPr lang="fr-FR" altLang="en-US" sz="1800" dirty="0" smtClean="0">
                <a:solidFill>
                  <a:schemeClr val="tx2"/>
                </a:solidFill>
              </a:rPr>
              <a:t>’</a:t>
            </a:r>
            <a:r>
              <a:rPr lang="fr-FR" altLang="fr-FR" sz="1800" dirty="0" smtClean="0">
                <a:solidFill>
                  <a:schemeClr val="tx2"/>
                </a:solidFill>
              </a:rPr>
              <a:t>information sur le degré  de difficulté des exercices et le niveau de maîtrise dont ils témoignent.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6486" y="2464327"/>
            <a:ext cx="21087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1600" dirty="0" smtClean="0">
                <a:solidFill>
                  <a:schemeClr val="tx2"/>
                </a:solidFill>
              </a:rPr>
              <a:t>Des exemples de tests disponibles sur le site </a:t>
            </a:r>
            <a:r>
              <a:rPr lang="fr-FR" altLang="fr-FR" sz="1600" dirty="0" smtClean="0">
                <a:solidFill>
                  <a:schemeClr val="tx2"/>
                </a:solidFill>
                <a:hlinkClick r:id="rId2"/>
              </a:rPr>
              <a:t>EDUSCOL</a:t>
            </a:r>
            <a:r>
              <a:rPr lang="fr-FR" altLang="fr-FR" sz="1600" dirty="0" smtClean="0">
                <a:solidFill>
                  <a:schemeClr val="tx2"/>
                </a:solidFill>
              </a:rPr>
              <a:t> à la rentrée </a:t>
            </a:r>
            <a:endParaRPr lang="fr-FR" alt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évolutions à la rentrée 2019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51762" y="898266"/>
            <a:ext cx="7881937" cy="52929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Le profil des acquis et des besoins de chaque élève, pour les différentes compétences évaluées sera beaucoup plus détaillé ( 6 paliers)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1. Maîtrise insuffisante 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2.</a:t>
            </a:r>
            <a:r>
              <a:rPr lang="fr-FR" sz="20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Maîtrise fragile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3. </a:t>
            </a:r>
            <a:r>
              <a:rPr lang="fr-FR" sz="2000" b="0" dirty="0">
                <a:solidFill>
                  <a:schemeClr val="tx2"/>
                </a:solidFill>
                <a:latin typeface="+mj-lt"/>
              </a:rPr>
              <a:t>M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aîtrise satisfaisante qui se divise en</a:t>
            </a:r>
          </a:p>
          <a:p>
            <a:pPr marL="0" indent="0" algn="just">
              <a:buNone/>
            </a:pPr>
            <a:r>
              <a:rPr lang="fr-FR" sz="20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   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3 paliers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 ( P1, P2, P3) </a:t>
            </a:r>
          </a:p>
          <a:p>
            <a:pPr marL="0" indent="0" algn="just">
              <a:buNone/>
            </a:pP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4. </a:t>
            </a:r>
            <a:r>
              <a:rPr lang="fr-FR" sz="2000" b="0" dirty="0">
                <a:solidFill>
                  <a:schemeClr val="tx2"/>
                </a:solidFill>
                <a:latin typeface="+mj-lt"/>
              </a:rPr>
              <a:t>T</a:t>
            </a:r>
            <a:r>
              <a:rPr lang="fr-FR" sz="2000" b="0" dirty="0" smtClean="0">
                <a:solidFill>
                  <a:schemeClr val="tx2"/>
                </a:solidFill>
                <a:latin typeface="+mj-lt"/>
              </a:rPr>
              <a:t>rès bonne maîtrise</a:t>
            </a:r>
          </a:p>
          <a:p>
            <a:pPr marL="0" indent="0" algn="just">
              <a:buNone/>
            </a:pPr>
            <a:endParaRPr lang="fr-FR" sz="2000" b="0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Un rendu par classe selon les degrés de maîtrise sera également immédiatement disponible.</a:t>
            </a:r>
          </a:p>
          <a:p>
            <a:pPr algn="just"/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+mn-lt"/>
              </a:rPr>
              <a:t>Mise à disposition ultérieure de consolidations à différents niveaux (classe, lycée, département, académie, …) avec des repères nationaux.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0" dirty="0">
                <a:solidFill>
                  <a:schemeClr val="tx1"/>
                </a:solidFill>
              </a:rPr>
              <a:t>Un ensemble d’items de l’évaluation seront mis à disposition des équipes pédagogiques sur </a:t>
            </a:r>
            <a:r>
              <a:rPr lang="fr-FR" altLang="fr-FR" b="0" dirty="0">
                <a:solidFill>
                  <a:schemeClr val="tx1"/>
                </a:solidFill>
                <a:hlinkClick r:id="rId2"/>
              </a:rPr>
              <a:t>EDUSCOL</a:t>
            </a:r>
            <a:r>
              <a:rPr lang="fr-FR" altLang="fr-FR" b="0" dirty="0">
                <a:solidFill>
                  <a:schemeClr val="tx1"/>
                </a:solidFill>
              </a:rPr>
              <a:t> </a:t>
            </a:r>
            <a:r>
              <a:rPr lang="fr-FR" b="0" dirty="0">
                <a:solidFill>
                  <a:schemeClr val="tx1"/>
                </a:solidFill>
              </a:rPr>
              <a:t>afin de les aider à mieux cibler et organiser l’accompagnement des élèves</a:t>
            </a:r>
            <a:r>
              <a:rPr lang="fr-FR" b="0" dirty="0" smtClean="0">
                <a:solidFill>
                  <a:schemeClr val="tx1"/>
                </a:solidFill>
              </a:rPr>
              <a:t>.  </a:t>
            </a:r>
            <a:r>
              <a:rPr lang="fr-FR" b="0" dirty="0">
                <a:solidFill>
                  <a:schemeClr val="tx1"/>
                </a:solidFill>
              </a:rPr>
              <a:t>Date de mise à disposition : mi- septembre </a:t>
            </a:r>
            <a:r>
              <a:rPr lang="fr-FR" b="0" dirty="0" smtClean="0">
                <a:solidFill>
                  <a:schemeClr val="tx1"/>
                </a:solidFill>
              </a:rPr>
              <a:t>2019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0" dirty="0" smtClean="0">
                <a:solidFill>
                  <a:schemeClr val="tx1"/>
                </a:solidFill>
              </a:rPr>
              <a:t>Une expérimentation en CAP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0" dirty="0">
              <a:solidFill>
                <a:schemeClr val="tx1"/>
              </a:solidFill>
            </a:endParaRPr>
          </a:p>
          <a:p>
            <a:pPr algn="just"/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fr-FR" sz="2000" b="0" dirty="0" smtClean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fr-FR" altLang="fr-FR" b="0" dirty="0">
              <a:solidFill>
                <a:schemeClr val="tx1"/>
              </a:solidFill>
            </a:endParaRPr>
          </a:p>
          <a:p>
            <a:pPr lvl="0"/>
            <a:endParaRPr lang="fr-FR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53365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3AE4AB-4784-425A-A477-C48E223E1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D8DEA-49DD-4B22-A7F1-9E8CBA0DC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442AE-3C2F-4E1C-8C2A-1222805A6A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409</Words>
  <Application>Microsoft Office PowerPoint</Application>
  <PresentationFormat>Affichage à l'écran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ＭＳ Ｐゴシック</vt:lpstr>
      <vt:lpstr>ＭＳ Ｐゴシック</vt:lpstr>
      <vt:lpstr>Arial</vt:lpstr>
      <vt:lpstr>Arial Black</vt:lpstr>
      <vt:lpstr>Calibri</vt:lpstr>
      <vt:lpstr>Wingdings</vt:lpstr>
      <vt:lpstr>pages de contenus</vt:lpstr>
      <vt:lpstr>1_pages de contenus</vt:lpstr>
      <vt:lpstr>page de presentation et de partie</vt:lpstr>
      <vt:lpstr>page de sous-partie</vt:lpstr>
      <vt:lpstr>1_page de sous-partie</vt:lpstr>
      <vt:lpstr>Test  de positionnement  Début de seconde</vt:lpstr>
      <vt:lpstr>Objectifs du test de positionnement </vt:lpstr>
      <vt:lpstr>Modalités</vt:lpstr>
      <vt:lpstr>Des outils d’accompagnement pour les élèves, les représentants légaux et les équipes pédagogiques</vt:lpstr>
      <vt:lpstr>Des évolutions à la rentrée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Bruno Girard</cp:lastModifiedBy>
  <cp:revision>275</cp:revision>
  <cp:lastPrinted>2015-02-04T16:19:06Z</cp:lastPrinted>
  <dcterms:created xsi:type="dcterms:W3CDTF">2015-02-04T10:43:31Z</dcterms:created>
  <dcterms:modified xsi:type="dcterms:W3CDTF">2019-07-11T20:30:28Z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