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7" r:id="rId1"/>
  </p:sldMasterIdLst>
  <p:sldIdLst>
    <p:sldId id="341" r:id="rId2"/>
    <p:sldId id="319" r:id="rId3"/>
    <p:sldId id="314" r:id="rId4"/>
    <p:sldId id="320" r:id="rId5"/>
    <p:sldId id="260" r:id="rId6"/>
    <p:sldId id="259" r:id="rId7"/>
    <p:sldId id="262" r:id="rId8"/>
    <p:sldId id="263" r:id="rId9"/>
    <p:sldId id="261" r:id="rId10"/>
    <p:sldId id="342" r:id="rId11"/>
    <p:sldId id="343" r:id="rId12"/>
    <p:sldId id="344" r:id="rId13"/>
    <p:sldId id="267" r:id="rId14"/>
    <p:sldId id="268" r:id="rId15"/>
    <p:sldId id="323" r:id="rId16"/>
    <p:sldId id="270" r:id="rId17"/>
    <p:sldId id="265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22" r:id="rId28"/>
    <p:sldId id="324" r:id="rId29"/>
    <p:sldId id="325" r:id="rId30"/>
    <p:sldId id="283" r:id="rId31"/>
    <p:sldId id="316" r:id="rId32"/>
    <p:sldId id="299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6" r:id="rId44"/>
    <p:sldId id="326" r:id="rId45"/>
    <p:sldId id="327" r:id="rId46"/>
    <p:sldId id="317" r:id="rId47"/>
    <p:sldId id="300" r:id="rId48"/>
    <p:sldId id="302" r:id="rId49"/>
    <p:sldId id="328" r:id="rId50"/>
    <p:sldId id="332" r:id="rId51"/>
    <p:sldId id="303" r:id="rId52"/>
    <p:sldId id="301" r:id="rId53"/>
    <p:sldId id="309" r:id="rId54"/>
    <p:sldId id="331" r:id="rId55"/>
    <p:sldId id="330" r:id="rId56"/>
    <p:sldId id="304" r:id="rId57"/>
    <p:sldId id="305" r:id="rId58"/>
    <p:sldId id="307" r:id="rId59"/>
    <p:sldId id="306" r:id="rId60"/>
    <p:sldId id="335" r:id="rId61"/>
    <p:sldId id="336" r:id="rId62"/>
    <p:sldId id="337" r:id="rId63"/>
    <p:sldId id="318" r:id="rId64"/>
    <p:sldId id="311" r:id="rId65"/>
    <p:sldId id="310" r:id="rId66"/>
    <p:sldId id="312" r:id="rId67"/>
    <p:sldId id="338" r:id="rId68"/>
    <p:sldId id="339" r:id="rId69"/>
    <p:sldId id="340" r:id="rId70"/>
    <p:sldId id="284" r:id="rId7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9" autoAdjust="0"/>
    <p:restoredTop sz="94095" autoAdjust="0"/>
  </p:normalViewPr>
  <p:slideViewPr>
    <p:cSldViewPr snapToGrid="0">
      <p:cViewPr varScale="1">
        <p:scale>
          <a:sx n="83" d="100"/>
          <a:sy n="83" d="100"/>
        </p:scale>
        <p:origin x="-509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820FA28-E850-46EA-81DD-6CD72556012E}" type="datetimeFigureOut">
              <a:rPr lang="fr-FR" smtClean="0"/>
              <a:pPr/>
              <a:t>09/12/2015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4B7D8AA-483F-4963-94F6-7DD9051A4A3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622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FA28-E850-46EA-81DD-6CD72556012E}" type="datetimeFigureOut">
              <a:rPr lang="fr-FR" smtClean="0"/>
              <a:pPr/>
              <a:t>09/12/2015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D8AA-483F-4963-94F6-7DD9051A4A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49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FA28-E850-46EA-81DD-6CD72556012E}" type="datetimeFigureOut">
              <a:rPr lang="fr-FR" smtClean="0"/>
              <a:pPr/>
              <a:t>09/12/2015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D8AA-483F-4963-94F6-7DD9051A4A3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270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FA28-E850-46EA-81DD-6CD72556012E}" type="datetimeFigureOut">
              <a:rPr lang="fr-FR" smtClean="0"/>
              <a:pPr/>
              <a:t>09/12/2015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D8AA-483F-4963-94F6-7DD9051A4A3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497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FA28-E850-46EA-81DD-6CD72556012E}" type="datetimeFigureOut">
              <a:rPr lang="fr-FR" smtClean="0"/>
              <a:pPr/>
              <a:t>09/12/2015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D8AA-483F-4963-94F6-7DD9051A4A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242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FA28-E850-46EA-81DD-6CD72556012E}" type="datetimeFigureOut">
              <a:rPr lang="fr-FR" smtClean="0"/>
              <a:pPr/>
              <a:t>09/12/2015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D8AA-483F-4963-94F6-7DD9051A4A3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827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FA28-E850-46EA-81DD-6CD72556012E}" type="datetimeFigureOut">
              <a:rPr lang="fr-FR" smtClean="0"/>
              <a:pPr/>
              <a:t>09/12/2015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D8AA-483F-4963-94F6-7DD9051A4A3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106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FA28-E850-46EA-81DD-6CD72556012E}" type="datetimeFigureOut">
              <a:rPr lang="fr-FR" smtClean="0"/>
              <a:pPr/>
              <a:t>09/12/2015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D8AA-483F-4963-94F6-7DD9051A4A3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39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FA28-E850-46EA-81DD-6CD72556012E}" type="datetimeFigureOut">
              <a:rPr lang="fr-FR" smtClean="0"/>
              <a:pPr/>
              <a:t>09/12/2015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D8AA-483F-4963-94F6-7DD9051A4A3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03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FA28-E850-46EA-81DD-6CD72556012E}" type="datetimeFigureOut">
              <a:rPr lang="fr-FR" smtClean="0"/>
              <a:pPr/>
              <a:t>09/12/2015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D8AA-483F-4963-94F6-7DD9051A4A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017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FA28-E850-46EA-81DD-6CD72556012E}" type="datetimeFigureOut">
              <a:rPr lang="fr-FR" smtClean="0"/>
              <a:pPr/>
              <a:t>09/12/2015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D8AA-483F-4963-94F6-7DD9051A4A3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763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FA28-E850-46EA-81DD-6CD72556012E}" type="datetimeFigureOut">
              <a:rPr lang="fr-FR" smtClean="0"/>
              <a:pPr/>
              <a:t>09/12/2015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D8AA-483F-4963-94F6-7DD9051A4A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14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FA28-E850-46EA-81DD-6CD72556012E}" type="datetimeFigureOut">
              <a:rPr lang="fr-FR" smtClean="0"/>
              <a:pPr/>
              <a:t>09/12/2015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D8AA-483F-4963-94F6-7DD9051A4A3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84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FA28-E850-46EA-81DD-6CD72556012E}" type="datetimeFigureOut">
              <a:rPr lang="fr-FR" smtClean="0"/>
              <a:pPr/>
              <a:t>09/12/2015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D8AA-483F-4963-94F6-7DD9051A4A3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732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FA28-E850-46EA-81DD-6CD72556012E}" type="datetimeFigureOut">
              <a:rPr lang="fr-FR" smtClean="0"/>
              <a:pPr/>
              <a:t>09/12/2015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D8AA-483F-4963-94F6-7DD9051A4A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686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FA28-E850-46EA-81DD-6CD72556012E}" type="datetimeFigureOut">
              <a:rPr lang="fr-FR" smtClean="0"/>
              <a:pPr/>
              <a:t>09/12/2015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D8AA-483F-4963-94F6-7DD9051A4A3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70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FA28-E850-46EA-81DD-6CD72556012E}" type="datetimeFigureOut">
              <a:rPr lang="fr-FR" smtClean="0"/>
              <a:pPr/>
              <a:t>09/12/2015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D8AA-483F-4963-94F6-7DD9051A4A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03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20FA28-E850-46EA-81DD-6CD72556012E}" type="datetimeFigureOut">
              <a:rPr lang="fr-FR" smtClean="0"/>
              <a:pPr/>
              <a:t>09/12/2015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B7D8AA-483F-4963-94F6-7DD9051A4A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16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  <p:sldLayoutId id="2147484159" r:id="rId12"/>
    <p:sldLayoutId id="2147484160" r:id="rId13"/>
    <p:sldLayoutId id="2147484161" r:id="rId14"/>
    <p:sldLayoutId id="2147484162" r:id="rId15"/>
    <p:sldLayoutId id="2147484163" r:id="rId16"/>
    <p:sldLayoutId id="214748416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wKlgeDhsOw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uQx94VIdf4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PXsVw_QYk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EMC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92398" y="3561347"/>
            <a:ext cx="6815669" cy="1417052"/>
          </a:xfrm>
        </p:spPr>
        <p:txBody>
          <a:bodyPr>
            <a:normAutofit fontScale="55000" lnSpcReduction="20000"/>
          </a:bodyPr>
          <a:lstStyle/>
          <a:p>
            <a:r>
              <a:rPr lang="fr-FR" sz="5800" dirty="0" smtClean="0"/>
              <a:t>Un exemple de séquence :</a:t>
            </a:r>
          </a:p>
          <a:p>
            <a:r>
              <a:rPr lang="fr-FR" sz="5800" dirty="0" smtClean="0"/>
              <a:t>« Voter » (classe de 1</a:t>
            </a:r>
            <a:r>
              <a:rPr lang="fr-FR" sz="5800" baseline="30000" dirty="0" smtClean="0"/>
              <a:t>ère</a:t>
            </a:r>
            <a:r>
              <a:rPr lang="fr-FR" sz="5800" dirty="0" smtClean="0"/>
              <a:t>)</a:t>
            </a:r>
          </a:p>
          <a:p>
            <a:pPr algn="r"/>
            <a:r>
              <a:rPr lang="fr-FR" sz="3200" dirty="0" smtClean="0"/>
              <a:t>Gérald Ritter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57274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1859" y="706361"/>
            <a:ext cx="9601196" cy="1303867"/>
          </a:xfrm>
        </p:spPr>
        <p:txBody>
          <a:bodyPr>
            <a:normAutofit/>
          </a:bodyPr>
          <a:lstStyle/>
          <a:p>
            <a:r>
              <a:rPr lang="fr-FR" dirty="0" smtClean="0"/>
              <a:t>EMERGENCE DE LA SENSIBILITE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167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46250" y="4825030"/>
            <a:ext cx="3193576" cy="13374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Source : </a:t>
            </a:r>
            <a:r>
              <a:rPr lang="fr-FR" sz="2800" i="1" dirty="0" smtClean="0">
                <a:solidFill>
                  <a:schemeClr val="tx1"/>
                </a:solidFill>
              </a:rPr>
              <a:t>diatala.org</a:t>
            </a:r>
            <a:endParaRPr lang="fr-FR" sz="2800" b="1" i="1" u="sng" dirty="0">
              <a:solidFill>
                <a:srgbClr val="FF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1859" y="706361"/>
            <a:ext cx="9601196" cy="1303867"/>
          </a:xfrm>
        </p:spPr>
        <p:txBody>
          <a:bodyPr>
            <a:normAutofit/>
          </a:bodyPr>
          <a:lstStyle/>
          <a:p>
            <a:r>
              <a:rPr lang="fr-FR" dirty="0"/>
              <a:t>EMERGENCE DE LA SENSIBILITE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0" y="1777999"/>
            <a:ext cx="3150734" cy="39090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7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1859" y="706361"/>
            <a:ext cx="9601196" cy="1303867"/>
          </a:xfrm>
        </p:spPr>
        <p:txBody>
          <a:bodyPr>
            <a:normAutofit/>
          </a:bodyPr>
          <a:lstStyle/>
          <a:p>
            <a:r>
              <a:rPr lang="fr-FR" dirty="0"/>
              <a:t>EMERGENCE DE LA SENSIBILITE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0" y="1777999"/>
            <a:ext cx="3150734" cy="390900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71" y="2386584"/>
            <a:ext cx="7780101" cy="2472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52457" y="4941171"/>
            <a:ext cx="4978217" cy="13374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L’évolution du taux d’abstention aux présidentielles de 1958 à 2012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Source : </a:t>
            </a:r>
            <a:r>
              <a:rPr lang="fr-FR" sz="2800" i="1" dirty="0" smtClean="0">
                <a:solidFill>
                  <a:schemeClr val="tx1"/>
                </a:solidFill>
              </a:rPr>
              <a:t>politiquemania.com</a:t>
            </a:r>
            <a:endParaRPr lang="fr-FR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4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/>
              <a:t>Première étape : partir des représentations</a:t>
            </a:r>
            <a:endParaRPr lang="fr-FR" sz="3600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045602"/>
              </p:ext>
            </p:extLst>
          </p:nvPr>
        </p:nvGraphicFramePr>
        <p:xfrm>
          <a:off x="1158875" y="2428875"/>
          <a:ext cx="324590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590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SELON VOUS…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Qu’est-ce que VOTER ?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Qui vote ?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Pour</a:t>
                      </a:r>
                      <a:r>
                        <a:rPr lang="fr-FR" baseline="0" dirty="0" smtClean="0"/>
                        <a:t> qui ?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Comment ?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Depuis quand ?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Pourquoi ?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33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654585"/>
            <a:ext cx="9622807" cy="1303867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/>
              <a:t>2</a:t>
            </a:r>
            <a:r>
              <a:rPr lang="fr-FR" sz="3600" b="1" baseline="30000" dirty="0" smtClean="0"/>
              <a:t>ème</a:t>
            </a:r>
            <a:r>
              <a:rPr lang="fr-FR" sz="3600" b="1" dirty="0" smtClean="0"/>
              <a:t> étape : identification des connaissances exigibles et des possibles situations et mises en œuvres </a:t>
            </a:r>
            <a:endParaRPr lang="fr-FR" sz="3600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376431"/>
              </p:ext>
            </p:extLst>
          </p:nvPr>
        </p:nvGraphicFramePr>
        <p:xfrm>
          <a:off x="1063388" y="1958452"/>
          <a:ext cx="9745638" cy="3521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3519"/>
                <a:gridCol w="6892119"/>
              </a:tblGrid>
              <a:tr h="629104">
                <a:tc>
                  <a:txBody>
                    <a:bodyPr/>
                    <a:lstStyle/>
                    <a:p>
                      <a:r>
                        <a:rPr lang="fr-FR" dirty="0" smtClean="0"/>
                        <a:t>SELON VOUS…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Connaissances et 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mises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en œuvre 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94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Qu’est-ce que VOTER ? 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fr-FR" dirty="0" smtClean="0"/>
                        <a:t>Citoyenneté</a:t>
                      </a:r>
                    </a:p>
                    <a:p>
                      <a:r>
                        <a:rPr lang="fr-FR" dirty="0" smtClean="0"/>
                        <a:t>Nationalité</a:t>
                      </a:r>
                    </a:p>
                    <a:p>
                      <a:r>
                        <a:rPr lang="fr-FR" dirty="0" smtClean="0"/>
                        <a:t>Souveraineté</a:t>
                      </a:r>
                      <a:r>
                        <a:rPr lang="fr-FR" baseline="0" dirty="0" smtClean="0"/>
                        <a:t> populaire</a:t>
                      </a:r>
                    </a:p>
                    <a:p>
                      <a:r>
                        <a:rPr lang="fr-FR" dirty="0" smtClean="0"/>
                        <a:t>Éléments</a:t>
                      </a:r>
                      <a:r>
                        <a:rPr lang="fr-FR" baseline="0" dirty="0" smtClean="0"/>
                        <a:t> de comparaison entre les différents régimes démocratiques</a:t>
                      </a:r>
                    </a:p>
                    <a:p>
                      <a:r>
                        <a:rPr lang="fr-FR" b="1" baseline="0" dirty="0" smtClean="0">
                          <a:solidFill>
                            <a:srgbClr val="FF0000"/>
                          </a:solidFill>
                        </a:rPr>
                        <a:t>A qui accorder le droit de vote et pourquoi ?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9488">
                <a:tc>
                  <a:txBody>
                    <a:bodyPr/>
                    <a:lstStyle/>
                    <a:p>
                      <a:r>
                        <a:rPr lang="fr-FR" dirty="0" smtClean="0"/>
                        <a:t>Qui vote ?</a:t>
                      </a:r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788900">
                <a:tc>
                  <a:txBody>
                    <a:bodyPr/>
                    <a:lstStyle/>
                    <a:p>
                      <a:r>
                        <a:rPr lang="fr-FR" dirty="0" smtClean="0"/>
                        <a:t>Pour</a:t>
                      </a:r>
                      <a:r>
                        <a:rPr lang="fr-FR" baseline="0" dirty="0" smtClean="0"/>
                        <a:t> qui ?</a:t>
                      </a:r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9488">
                <a:tc>
                  <a:txBody>
                    <a:bodyPr/>
                    <a:lstStyle/>
                    <a:p>
                      <a:r>
                        <a:rPr lang="fr-FR" dirty="0" smtClean="0"/>
                        <a:t>Comment ?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Les modalités</a:t>
                      </a:r>
                      <a:r>
                        <a:rPr lang="fr-FR" baseline="0" dirty="0" smtClean="0"/>
                        <a:t> de vote</a:t>
                      </a:r>
                      <a:endParaRPr lang="fr-FR" dirty="0"/>
                    </a:p>
                  </a:txBody>
                  <a:tcPr/>
                </a:tc>
              </a:tr>
              <a:tr h="359488">
                <a:tc>
                  <a:txBody>
                    <a:bodyPr/>
                    <a:lstStyle/>
                    <a:p>
                      <a:r>
                        <a:rPr lang="fr-FR" dirty="0" smtClean="0"/>
                        <a:t>Depuis quand ?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Le droit</a:t>
                      </a:r>
                      <a:r>
                        <a:rPr lang="fr-FR" baseline="0" dirty="0" smtClean="0"/>
                        <a:t> de vote</a:t>
                      </a:r>
                      <a:endParaRPr lang="fr-FR" dirty="0"/>
                    </a:p>
                  </a:txBody>
                  <a:tcPr/>
                </a:tc>
              </a:tr>
              <a:tr h="629104">
                <a:tc>
                  <a:txBody>
                    <a:bodyPr/>
                    <a:lstStyle/>
                    <a:p>
                      <a:r>
                        <a:rPr lang="fr-FR" dirty="0" smtClean="0"/>
                        <a:t>Pourquoi ?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Voter ou ne pas voter ?</a:t>
                      </a:r>
                    </a:p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Le vote est-il un devoir</a:t>
                      </a:r>
                      <a:r>
                        <a:rPr lang="fr-FR" b="1" baseline="0" dirty="0" smtClean="0">
                          <a:solidFill>
                            <a:srgbClr val="FF0000"/>
                          </a:solidFill>
                        </a:rPr>
                        <a:t> ?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44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654585"/>
            <a:ext cx="9622807" cy="1303867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3</a:t>
            </a:r>
            <a:r>
              <a:rPr lang="fr-FR" sz="3600" b="1" baseline="30000" dirty="0" smtClean="0"/>
              <a:t>ème</a:t>
            </a:r>
            <a:r>
              <a:rPr lang="fr-FR" sz="3600" b="1" dirty="0" smtClean="0"/>
              <a:t> étape : clarification </a:t>
            </a:r>
            <a:br>
              <a:rPr lang="fr-FR" sz="3600" b="1" dirty="0" smtClean="0"/>
            </a:br>
            <a:r>
              <a:rPr lang="fr-FR" sz="3600" b="1" dirty="0" smtClean="0"/>
              <a:t>des connaissances exigibles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7174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95310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Recherches en CDI sur Internet et notamment sur le site </a:t>
            </a:r>
            <a:r>
              <a:rPr lang="fr-FR" i="1" u="sng" dirty="0" smtClean="0"/>
              <a:t>service-public.fr</a:t>
            </a:r>
            <a:endParaRPr lang="fr-FR" i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2641600"/>
            <a:ext cx="9601196" cy="3234268"/>
          </a:xfrm>
        </p:spPr>
        <p:txBody>
          <a:bodyPr>
            <a:normAutofit fontScale="47500" lnSpcReduction="20000"/>
          </a:bodyPr>
          <a:lstStyle/>
          <a:p>
            <a:r>
              <a:rPr lang="fr-FR" sz="5900" dirty="0" smtClean="0"/>
              <a:t>Travail en groupes avec la consigne suivante : rédigez une fiche de synthèse sur le sujet suivant :</a:t>
            </a:r>
          </a:p>
          <a:p>
            <a:pPr>
              <a:buFontTx/>
              <a:buChar char="-"/>
            </a:pPr>
            <a:r>
              <a:rPr lang="fr-FR" sz="3600" b="1" dirty="0" smtClean="0"/>
              <a:t>Citoyenneté</a:t>
            </a:r>
          </a:p>
          <a:p>
            <a:pPr>
              <a:buFontTx/>
              <a:buChar char="-"/>
            </a:pPr>
            <a:r>
              <a:rPr lang="fr-FR" sz="3600" b="1" dirty="0" smtClean="0"/>
              <a:t>Citoyenneté européenne</a:t>
            </a:r>
          </a:p>
          <a:p>
            <a:pPr>
              <a:buFontTx/>
              <a:buChar char="-"/>
            </a:pPr>
            <a:r>
              <a:rPr lang="fr-FR" sz="3600" b="1" dirty="0" smtClean="0"/>
              <a:t>Nationalité</a:t>
            </a:r>
          </a:p>
          <a:p>
            <a:pPr>
              <a:buFontTx/>
              <a:buChar char="-"/>
            </a:pPr>
            <a:r>
              <a:rPr lang="fr-FR" sz="3600" b="1" dirty="0" smtClean="0"/>
              <a:t>Souveraineté populaire</a:t>
            </a:r>
          </a:p>
          <a:p>
            <a:pPr>
              <a:buFontTx/>
              <a:buChar char="-"/>
            </a:pPr>
            <a:r>
              <a:rPr lang="fr-FR" sz="3600" b="1" dirty="0" smtClean="0"/>
              <a:t>Comparaisons entre les différents systèmes démocratiques</a:t>
            </a:r>
          </a:p>
          <a:p>
            <a:pPr>
              <a:buFontTx/>
              <a:buChar char="-"/>
            </a:pPr>
            <a:r>
              <a:rPr lang="fr-FR" sz="3600" b="1" dirty="0" smtClean="0"/>
              <a:t>Droit de vote</a:t>
            </a:r>
          </a:p>
          <a:p>
            <a:pPr>
              <a:buFontTx/>
              <a:buChar char="-"/>
            </a:pPr>
            <a:r>
              <a:rPr lang="fr-FR" sz="3600" b="1" dirty="0" smtClean="0"/>
              <a:t>Modalités de vote</a:t>
            </a:r>
          </a:p>
          <a:p>
            <a:pPr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018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753" y="0"/>
            <a:ext cx="3867244" cy="68836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942997" y="4640239"/>
            <a:ext cx="3193576" cy="13374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Source : </a:t>
            </a:r>
            <a:r>
              <a:rPr lang="fr-FR" sz="2800" i="1" dirty="0" smtClean="0">
                <a:solidFill>
                  <a:schemeClr val="tx1"/>
                </a:solidFill>
              </a:rPr>
              <a:t>cidem.org</a:t>
            </a:r>
            <a:endParaRPr lang="fr-FR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64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5205" y="856998"/>
            <a:ext cx="9601196" cy="1303867"/>
          </a:xfrm>
        </p:spPr>
        <p:txBody>
          <a:bodyPr/>
          <a:lstStyle/>
          <a:p>
            <a:r>
              <a:rPr lang="fr-FR" dirty="0" smtClean="0"/>
              <a:t>FICHES OUTILS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44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5205" y="856998"/>
            <a:ext cx="9601196" cy="1303867"/>
          </a:xfrm>
        </p:spPr>
        <p:txBody>
          <a:bodyPr/>
          <a:lstStyle/>
          <a:p>
            <a:r>
              <a:rPr lang="fr-FR" dirty="0" smtClean="0"/>
              <a:t>FICHES OUTILS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637731" y="1296537"/>
            <a:ext cx="2620370" cy="432634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droit de vote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571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35140"/>
            <a:ext cx="10515600" cy="1325563"/>
          </a:xfrm>
        </p:spPr>
        <p:txBody>
          <a:bodyPr/>
          <a:lstStyle/>
          <a:p>
            <a:r>
              <a:rPr lang="fr-FR" dirty="0" smtClean="0"/>
              <a:t>Enseignement moral et civique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Classe de première</a:t>
            </a:r>
          </a:p>
          <a:p>
            <a:pPr marL="0" indent="0">
              <a:buNone/>
            </a:pPr>
            <a:endParaRPr lang="fr-FR" b="1" dirty="0" smtClean="0"/>
          </a:p>
          <a:p>
            <a:r>
              <a:rPr lang="fr-FR" dirty="0"/>
              <a:t>Exercer sa citoyenneté dans la République française et l’Union européenne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Les enjeux moraux et civiques de la société de l’information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/>
          <a:srcRect l="1680" t="12701" r="5857" b="37867"/>
          <a:stretch/>
        </p:blipFill>
        <p:spPr>
          <a:xfrm>
            <a:off x="459473" y="2333009"/>
            <a:ext cx="11273052" cy="376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5205" y="856998"/>
            <a:ext cx="9601196" cy="1303867"/>
          </a:xfrm>
        </p:spPr>
        <p:txBody>
          <a:bodyPr/>
          <a:lstStyle/>
          <a:p>
            <a:r>
              <a:rPr lang="fr-FR" dirty="0" smtClean="0"/>
              <a:t>FICHES OUTILS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637731" y="1296537"/>
            <a:ext cx="2620370" cy="432634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droit de vote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947916" y="1423032"/>
            <a:ext cx="2620370" cy="432634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citoyenneté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372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5205" y="856998"/>
            <a:ext cx="9601196" cy="1303867"/>
          </a:xfrm>
        </p:spPr>
        <p:txBody>
          <a:bodyPr/>
          <a:lstStyle/>
          <a:p>
            <a:r>
              <a:rPr lang="fr-FR" dirty="0" smtClean="0"/>
              <a:t>FICHES OUTILS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637731" y="1296537"/>
            <a:ext cx="2620370" cy="432634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droit de vote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947916" y="1423032"/>
            <a:ext cx="2620370" cy="432634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citoyenneté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022675" y="1423032"/>
            <a:ext cx="2620370" cy="432634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nationalité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607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5205" y="856998"/>
            <a:ext cx="9601196" cy="1303867"/>
          </a:xfrm>
        </p:spPr>
        <p:txBody>
          <a:bodyPr/>
          <a:lstStyle/>
          <a:p>
            <a:r>
              <a:rPr lang="fr-FR" dirty="0" smtClean="0"/>
              <a:t>FICHES OUTILS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637731" y="1296537"/>
            <a:ext cx="2620370" cy="432634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droit de vote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947916" y="1423032"/>
            <a:ext cx="2620370" cy="432634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citoyenneté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022675" y="1423032"/>
            <a:ext cx="2620370" cy="432634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nationalité</a:t>
            </a:r>
          </a:p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118291" y="1492345"/>
            <a:ext cx="2620370" cy="432634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L’idée de citoyenneté européenne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63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5205" y="856998"/>
            <a:ext cx="9601196" cy="1303867"/>
          </a:xfrm>
        </p:spPr>
        <p:txBody>
          <a:bodyPr/>
          <a:lstStyle/>
          <a:p>
            <a:r>
              <a:rPr lang="fr-FR" dirty="0" smtClean="0"/>
              <a:t>FICHES OUTILS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637731" y="1296537"/>
            <a:ext cx="2620370" cy="432634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droit de vote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947916" y="1423032"/>
            <a:ext cx="2620370" cy="432634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citoyenneté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022675" y="1423032"/>
            <a:ext cx="2620370" cy="432634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nationalité</a:t>
            </a:r>
          </a:p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118291" y="1492345"/>
            <a:ext cx="2620370" cy="432634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L’idée de citoyenneté européenne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135803" y="1525518"/>
            <a:ext cx="2620370" cy="432634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différents types de régimes démocratiques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520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5205" y="856998"/>
            <a:ext cx="9601196" cy="1303867"/>
          </a:xfrm>
        </p:spPr>
        <p:txBody>
          <a:bodyPr/>
          <a:lstStyle/>
          <a:p>
            <a:r>
              <a:rPr lang="fr-FR" dirty="0" smtClean="0"/>
              <a:t>FICHES OUTILS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637731" y="1296537"/>
            <a:ext cx="2620370" cy="432634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droit de vote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947916" y="1423032"/>
            <a:ext cx="2620370" cy="432634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citoyenneté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022675" y="1423032"/>
            <a:ext cx="2620370" cy="432634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nationalité</a:t>
            </a:r>
          </a:p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118291" y="1492345"/>
            <a:ext cx="2620370" cy="432634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L’idée de citoyenneté européenne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135803" y="1525518"/>
            <a:ext cx="2620370" cy="432634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différents types de régimes démocratiques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947458" y="1610941"/>
            <a:ext cx="2620370" cy="432634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Représentation nationale et représentation populaire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957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5205" y="856998"/>
            <a:ext cx="9601196" cy="1303867"/>
          </a:xfrm>
        </p:spPr>
        <p:txBody>
          <a:bodyPr/>
          <a:lstStyle/>
          <a:p>
            <a:r>
              <a:rPr lang="fr-FR" dirty="0" smtClean="0"/>
              <a:t>FICHES OUTILS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637731" y="1296537"/>
            <a:ext cx="2620370" cy="432634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droit de vote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947916" y="1423032"/>
            <a:ext cx="2620370" cy="432634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citoyenneté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022675" y="1423032"/>
            <a:ext cx="2620370" cy="432634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nationalité</a:t>
            </a:r>
          </a:p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118291" y="1492345"/>
            <a:ext cx="2620370" cy="432634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L’idée de citoyenneté européenne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135803" y="1525518"/>
            <a:ext cx="2620370" cy="432634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différents types de régimes démocratiques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947458" y="1610941"/>
            <a:ext cx="2620370" cy="432634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Représentation nationale et représentation populaire</a:t>
            </a:r>
            <a:endParaRPr lang="fr-FR" dirty="0"/>
          </a:p>
        </p:txBody>
      </p:sp>
      <p:pic>
        <p:nvPicPr>
          <p:cNvPr id="10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074" y="1492345"/>
            <a:ext cx="2588877" cy="46082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3094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Plusieurs questions peuvent ouvrir sur des débats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QUI VOTE ? : </a:t>
            </a:r>
            <a:r>
              <a:rPr lang="fr-FR" dirty="0" smtClean="0">
                <a:solidFill>
                  <a:srgbClr val="FF0000"/>
                </a:solidFill>
              </a:rPr>
              <a:t>A QUI ACCORDER LE DROIT DE VOTE ET POURQUOI ?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POURQUOI VOTER ? 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«  LE VOTE EST-IL UN DEVOIR ? »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« VOTER OU NE PAS VOTER ? »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Plusieurs questions peuvent ouvrir sur des débats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QUI VOTE ? : </a:t>
            </a:r>
            <a:r>
              <a:rPr lang="fr-FR" dirty="0" smtClean="0">
                <a:solidFill>
                  <a:srgbClr val="FF0000"/>
                </a:solidFill>
              </a:rPr>
              <a:t>A QUI ACCORDER LE DROIT DE VOTE ET POURQUOI ?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POURQUOI VOTER ? 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«  LE VOTE EST-IL UN DEVOIR ? »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« VOTER OU NE PAS VOTER ? »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9807" y="5299549"/>
            <a:ext cx="4409424" cy="467137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58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654585"/>
            <a:ext cx="9622807" cy="1303867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4</a:t>
            </a:r>
            <a:r>
              <a:rPr lang="fr-FR" sz="3600" b="1" baseline="30000" dirty="0" smtClean="0"/>
              <a:t>ème</a:t>
            </a:r>
            <a:r>
              <a:rPr lang="fr-FR" sz="3600" b="1" dirty="0" smtClean="0"/>
              <a:t> étape : travail de préparation au débat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4000" dirty="0" smtClean="0">
                <a:solidFill>
                  <a:srgbClr val="FF0000"/>
                </a:solidFill>
              </a:rPr>
              <a:t>«</a:t>
            </a:r>
            <a:r>
              <a:rPr lang="fr-FR" sz="4000" dirty="0">
                <a:solidFill>
                  <a:srgbClr val="FF0000"/>
                </a:solidFill>
              </a:rPr>
              <a:t> VOTER OU NE PAS VOTER ? </a:t>
            </a:r>
            <a:r>
              <a:rPr lang="fr-FR" sz="4000" dirty="0" smtClean="0">
                <a:solidFill>
                  <a:srgbClr val="FF0000"/>
                </a:solidFill>
              </a:rPr>
              <a:t>»</a:t>
            </a:r>
            <a:r>
              <a:rPr lang="fr-FR" sz="4000" dirty="0"/>
              <a:t> </a:t>
            </a:r>
            <a:endParaRPr lang="fr-FR" sz="4000" dirty="0" smtClean="0"/>
          </a:p>
          <a:p>
            <a:pPr marL="0" indent="0" algn="ctr">
              <a:buNone/>
            </a:pPr>
            <a:endParaRPr lang="fr-FR" sz="4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654585"/>
            <a:ext cx="9622807" cy="1303867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4</a:t>
            </a:r>
            <a:r>
              <a:rPr lang="fr-FR" sz="3600" b="1" baseline="30000" dirty="0" smtClean="0"/>
              <a:t>ème</a:t>
            </a:r>
            <a:r>
              <a:rPr lang="fr-FR" sz="3600" b="1" dirty="0" smtClean="0"/>
              <a:t> étape : travail de préparation au débat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4000" dirty="0">
                <a:solidFill>
                  <a:srgbClr val="FF0000"/>
                </a:solidFill>
              </a:rPr>
              <a:t> VOTER OU NE PAS VOTER ? </a:t>
            </a:r>
            <a:endParaRPr lang="fr-FR" sz="4000" dirty="0" smtClean="0"/>
          </a:p>
          <a:p>
            <a:pPr marL="0" indent="0" algn="ctr">
              <a:buNone/>
            </a:pPr>
            <a:r>
              <a:rPr lang="fr-FR" sz="4000" u="sng" dirty="0" smtClean="0"/>
              <a:t>Mise en place de la problématique :</a:t>
            </a:r>
          </a:p>
          <a:p>
            <a:pPr marL="0" indent="0" algn="ctr">
              <a:buNone/>
            </a:pPr>
            <a:r>
              <a:rPr lang="fr-FR" sz="4000" i="1" dirty="0" smtClean="0"/>
              <a:t>Selon </a:t>
            </a:r>
            <a:r>
              <a:rPr lang="fr-FR" sz="4000" i="1" dirty="0"/>
              <a:t>vous, </a:t>
            </a:r>
            <a:r>
              <a:rPr lang="fr-FR" sz="4000" i="1" dirty="0" smtClean="0"/>
              <a:t>le vote est-il un moyen efficace d’action </a:t>
            </a:r>
          </a:p>
          <a:p>
            <a:pPr marL="0" indent="0" algn="ctr">
              <a:buNone/>
            </a:pPr>
            <a:r>
              <a:rPr lang="fr-FR" sz="4000" i="1" dirty="0" smtClean="0"/>
              <a:t>pour le citoyen  </a:t>
            </a:r>
            <a:r>
              <a:rPr lang="fr-FR" sz="4000" i="1" dirty="0"/>
              <a:t>?</a:t>
            </a:r>
          </a:p>
          <a:p>
            <a:pPr marL="0" indent="0" algn="ctr">
              <a:buNone/>
            </a:pPr>
            <a:endParaRPr lang="fr-FR" sz="4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0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/>
          <a:srcRect l="1680" t="12701" r="5857" b="37867"/>
          <a:stretch/>
        </p:blipFill>
        <p:spPr>
          <a:xfrm>
            <a:off x="459473" y="2333009"/>
            <a:ext cx="11273052" cy="3766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16156" y="4339988"/>
            <a:ext cx="7028597" cy="272955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804604" y="5388606"/>
            <a:ext cx="2240149" cy="282545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38200" y="935140"/>
            <a:ext cx="10515600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mtClean="0"/>
              <a:t>Enseignement moral et civique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095999" y="3821373"/>
            <a:ext cx="5257801" cy="267261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71666" y="4069055"/>
            <a:ext cx="7539821" cy="244767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3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VOTE EST UN MOYEN EFFICACE D’ACTION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APPUI SUR DIFFERENTES CAMPAGNES POUR LE VOTE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704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VOTE EST UN MOYEN EFFICACE D’ACTION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APPUI SUR DIFFERENTES CAMPAGNES POUR LE VOTE</a:t>
            </a:r>
          </a:p>
          <a:p>
            <a:endParaRPr lang="fr-FR" dirty="0"/>
          </a:p>
          <a:p>
            <a:r>
              <a:rPr lang="fr-FR" b="1" dirty="0" smtClean="0"/>
              <a:t>CAMPAGNES DES AGENCES DE COMMUNICATION CONTRE L’ABSENTION A L’OCCASION DES ELECTIONS PRESIDENTIELLES DE 2012 </a:t>
            </a:r>
          </a:p>
          <a:p>
            <a:pPr marL="0" indent="0">
              <a:buNone/>
            </a:pPr>
            <a:r>
              <a:rPr lang="fr-FR" b="1" dirty="0" smtClean="0"/>
              <a:t>												Source : site </a:t>
            </a:r>
            <a:r>
              <a:rPr lang="fr-FR" b="1" i="1" dirty="0" smtClean="0"/>
              <a:t>aaccvote2012.fr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208271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044" y="555152"/>
            <a:ext cx="8167912" cy="5753840"/>
          </a:xfrm>
        </p:spPr>
      </p:pic>
    </p:spTree>
    <p:extLst>
      <p:ext uri="{BB962C8B-B14F-4D97-AF65-F5344CB8AC3E}">
        <p14:creationId xmlns:p14="http://schemas.microsoft.com/office/powerpoint/2010/main" val="242210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83" y="627061"/>
            <a:ext cx="6827461" cy="5120596"/>
          </a:xfrm>
        </p:spPr>
      </p:pic>
    </p:spTree>
    <p:extLst>
      <p:ext uri="{BB962C8B-B14F-4D97-AF65-F5344CB8AC3E}">
        <p14:creationId xmlns:p14="http://schemas.microsoft.com/office/powerpoint/2010/main" val="241875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83" y="627061"/>
            <a:ext cx="6827461" cy="5120596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85" y="830261"/>
            <a:ext cx="6827461" cy="512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83" y="627061"/>
            <a:ext cx="6827461" cy="5120596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85" y="830261"/>
            <a:ext cx="6827461" cy="51205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00150"/>
            <a:ext cx="6807704" cy="510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9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86" y="1599027"/>
            <a:ext cx="7631040" cy="5760000"/>
          </a:xfrm>
        </p:spPr>
      </p:pic>
    </p:spTree>
    <p:extLst>
      <p:ext uri="{BB962C8B-B14F-4D97-AF65-F5344CB8AC3E}">
        <p14:creationId xmlns:p14="http://schemas.microsoft.com/office/powerpoint/2010/main" val="233909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86" y="1599027"/>
            <a:ext cx="7631040" cy="57600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14" y="382189"/>
            <a:ext cx="764736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9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86" y="1599027"/>
            <a:ext cx="7631040" cy="57600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14" y="382189"/>
            <a:ext cx="7647360" cy="576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114" y="532189"/>
            <a:ext cx="764736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86" y="1599027"/>
            <a:ext cx="7631040" cy="57600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14" y="382189"/>
            <a:ext cx="7647360" cy="576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114" y="532189"/>
            <a:ext cx="7647360" cy="57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14" y="677426"/>
            <a:ext cx="763104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35140"/>
            <a:ext cx="10515600" cy="1325563"/>
          </a:xfrm>
        </p:spPr>
        <p:txBody>
          <a:bodyPr/>
          <a:lstStyle/>
          <a:p>
            <a:r>
              <a:rPr lang="fr-FR" dirty="0" smtClean="0"/>
              <a:t>Enseignement moral et civique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Classe de première</a:t>
            </a:r>
          </a:p>
          <a:p>
            <a:pPr marL="0" indent="0">
              <a:buNone/>
            </a:pPr>
            <a:endParaRPr lang="fr-FR" b="1" dirty="0" smtClean="0"/>
          </a:p>
          <a:p>
            <a:r>
              <a:rPr lang="fr-FR" dirty="0"/>
              <a:t>Exercer sa citoyenneté dans la République française et l’Union européenne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Les enjeux moraux et civiques de la société de l’information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0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86" y="1599027"/>
            <a:ext cx="7631040" cy="57600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14" y="382189"/>
            <a:ext cx="7647360" cy="576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114" y="532189"/>
            <a:ext cx="7647360" cy="57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14" y="677426"/>
            <a:ext cx="7631040" cy="576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114" y="836951"/>
            <a:ext cx="766368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1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86" y="1599027"/>
            <a:ext cx="7631040" cy="57600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14" y="382189"/>
            <a:ext cx="7647360" cy="576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114" y="532189"/>
            <a:ext cx="7647360" cy="57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14" y="677426"/>
            <a:ext cx="7631040" cy="576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114" y="836951"/>
            <a:ext cx="7663680" cy="57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14" y="986951"/>
            <a:ext cx="766368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1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54" y="487336"/>
            <a:ext cx="8792291" cy="5776987"/>
          </a:xfrm>
        </p:spPr>
      </p:pic>
    </p:spTree>
    <p:extLst>
      <p:ext uri="{BB962C8B-B14F-4D97-AF65-F5344CB8AC3E}">
        <p14:creationId xmlns:p14="http://schemas.microsoft.com/office/powerpoint/2010/main" val="140318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844" y="982132"/>
            <a:ext cx="8066312" cy="5183640"/>
          </a:xfrm>
        </p:spPr>
      </p:pic>
    </p:spTree>
    <p:extLst>
      <p:ext uri="{BB962C8B-B14F-4D97-AF65-F5344CB8AC3E}">
        <p14:creationId xmlns:p14="http://schemas.microsoft.com/office/powerpoint/2010/main" val="230432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Slam</a:t>
            </a:r>
            <a:r>
              <a:rPr lang="fr-FR" dirty="0" smtClean="0"/>
              <a:t> interprété par La Fouine : </a:t>
            </a:r>
            <a:br>
              <a:rPr lang="fr-FR" dirty="0" smtClean="0"/>
            </a:br>
            <a:r>
              <a:rPr lang="fr-FR" i="1" dirty="0" smtClean="0"/>
              <a:t>Cinq, dix grammes tout au plus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https://www.youtube.com/watch?v=dwKlgeDhsOw</a:t>
            </a:r>
            <a:endParaRPr lang="en-US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524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Spot de </a:t>
            </a:r>
            <a:r>
              <a:rPr lang="fr-FR" dirty="0" err="1" smtClean="0"/>
              <a:t>Wunderman</a:t>
            </a:r>
            <a:r>
              <a:rPr lang="fr-FR" dirty="0" smtClean="0"/>
              <a:t> : </a:t>
            </a:r>
            <a:r>
              <a:rPr lang="fr-FR" i="1" dirty="0" smtClean="0"/>
              <a:t>L’entretien d’embauche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2351" y="2556932"/>
            <a:ext cx="9601196" cy="3318936"/>
          </a:xfrm>
        </p:spPr>
        <p:txBody>
          <a:bodyPr/>
          <a:lstStyle/>
          <a:p>
            <a:r>
              <a:rPr lang="fr-FR" dirty="0" smtClean="0">
                <a:hlinkClick r:id="rId2"/>
              </a:rPr>
              <a:t>https://www.youtube.com/watch?v=WuQx94VIdf4</a:t>
            </a: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008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VOTE EST UN MOYEN EFFICACE D’ACTION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APPUI SUR DIFFERENTES CAMPAGNES POUR LE VOTE</a:t>
            </a:r>
          </a:p>
          <a:p>
            <a:endParaRPr lang="fr-FR" dirty="0"/>
          </a:p>
          <a:p>
            <a:r>
              <a:rPr lang="fr-FR" b="1" dirty="0" smtClean="0"/>
              <a:t>CAMPAGNE DU MINISTERE DE L’INTERIEUR POUR LES ELECTIONS DEPARTEMENTALES DE MARS 2015 	</a:t>
            </a:r>
          </a:p>
          <a:p>
            <a:pPr marL="0" indent="0">
              <a:buNone/>
            </a:pPr>
            <a:r>
              <a:rPr lang="fr-FR" b="1" dirty="0"/>
              <a:t>	</a:t>
            </a:r>
            <a:r>
              <a:rPr lang="fr-FR" b="1" dirty="0" smtClean="0"/>
              <a:t>														« #</a:t>
            </a:r>
            <a:r>
              <a:rPr lang="fr-FR" b="1" dirty="0" err="1" smtClean="0"/>
              <a:t>OuiJe</a:t>
            </a:r>
            <a:r>
              <a:rPr lang="fr-FR" b="1" dirty="0" err="1"/>
              <a:t>V</a:t>
            </a:r>
            <a:r>
              <a:rPr lang="fr-FR" b="1" dirty="0" err="1" smtClean="0"/>
              <a:t>ote</a:t>
            </a:r>
            <a:r>
              <a:rPr lang="fr-FR" b="1" dirty="0" smtClean="0"/>
              <a:t> »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67110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68" y="786720"/>
            <a:ext cx="10096044" cy="5048023"/>
          </a:xfrm>
        </p:spPr>
      </p:pic>
    </p:spTree>
    <p:extLst>
      <p:ext uri="{BB962C8B-B14F-4D97-AF65-F5344CB8AC3E}">
        <p14:creationId xmlns:p14="http://schemas.microsoft.com/office/powerpoint/2010/main" val="14182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68" y="786720"/>
            <a:ext cx="10096044" cy="504802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36" y="1244599"/>
            <a:ext cx="10607528" cy="424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4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VOTE EST UN MOYEN EFFICACE D’ACTION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dirty="0" smtClean="0"/>
              <a:t>Chanson du groupe </a:t>
            </a:r>
            <a:r>
              <a:rPr lang="fr-FR" sz="4400" dirty="0" err="1" smtClean="0"/>
              <a:t>Tryo</a:t>
            </a:r>
            <a:r>
              <a:rPr lang="fr-FR" sz="4400" dirty="0" smtClean="0"/>
              <a:t> </a:t>
            </a:r>
            <a:r>
              <a:rPr lang="fr-FR" sz="4400" i="1" dirty="0" smtClean="0"/>
              <a:t>Les extrêmes, </a:t>
            </a:r>
            <a:r>
              <a:rPr lang="fr-FR" sz="4400" dirty="0" smtClean="0"/>
              <a:t>2000</a:t>
            </a:r>
          </a:p>
          <a:p>
            <a:pPr marL="0" indent="0">
              <a:buNone/>
            </a:pPr>
            <a:endParaRPr lang="fr-FR" sz="4400" dirty="0" smtClean="0"/>
          </a:p>
          <a:p>
            <a:pPr marL="0" indent="0">
              <a:buNone/>
            </a:pPr>
            <a:r>
              <a:rPr lang="fr-FR" sz="4400" dirty="0" smtClean="0">
                <a:hlinkClick r:id="rId2"/>
              </a:rPr>
              <a:t>https://www.youtube.com/watch?v=DPXsVw_QYkY</a:t>
            </a:r>
            <a:endParaRPr lang="fr-FR" sz="4400" dirty="0" smtClean="0"/>
          </a:p>
          <a:p>
            <a:pPr marL="0" indent="0">
              <a:buNone/>
            </a:pPr>
            <a:endParaRPr lang="fr-FR" sz="4400" dirty="0" smtClean="0"/>
          </a:p>
        </p:txBody>
      </p:sp>
    </p:spTree>
    <p:extLst>
      <p:ext uri="{BB962C8B-B14F-4D97-AF65-F5344CB8AC3E}">
        <p14:creationId xmlns:p14="http://schemas.microsoft.com/office/powerpoint/2010/main" val="13374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35140"/>
            <a:ext cx="10515600" cy="1325563"/>
          </a:xfrm>
        </p:spPr>
        <p:txBody>
          <a:bodyPr/>
          <a:lstStyle/>
          <a:p>
            <a:r>
              <a:rPr lang="fr-FR" dirty="0" smtClean="0"/>
              <a:t>Enseignement moral et civique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Classe de première</a:t>
            </a:r>
          </a:p>
          <a:p>
            <a:pPr marL="0" indent="0">
              <a:buNone/>
            </a:pPr>
            <a:endParaRPr lang="fr-FR" b="1" dirty="0" smtClean="0"/>
          </a:p>
          <a:p>
            <a:r>
              <a:rPr lang="fr-FR" dirty="0">
                <a:uFill>
                  <a:solidFill>
                    <a:srgbClr val="FF0000"/>
                  </a:solidFill>
                </a:uFill>
              </a:rPr>
              <a:t>Exercer sa citoyenneté dans la République française et l’Union européenne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Les enjeux moraux et civiques de la société de l’information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0057" y="3655684"/>
            <a:ext cx="9135859" cy="467137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2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777922" y="782724"/>
            <a:ext cx="9641003" cy="5304178"/>
          </a:xfrm>
          <a:prstGeom prst="rect">
            <a:avLst/>
          </a:prstGeom>
        </p:spPr>
        <p:txBody>
          <a:bodyPr numCol="2">
            <a:normAutofit fontScale="4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mtClean="0"/>
              <a:t> </a:t>
            </a:r>
            <a:r>
              <a:rPr lang="fr-FR" sz="3500" smtClean="0"/>
              <a:t>Tryo, </a:t>
            </a:r>
            <a:r>
              <a:rPr lang="fr-FR" sz="3500" i="1" smtClean="0"/>
              <a:t>Les extrêmes</a:t>
            </a:r>
            <a:r>
              <a:rPr lang="fr-FR" sz="3500" smtClean="0"/>
              <a:t>, 2000</a:t>
            </a:r>
          </a:p>
          <a:p>
            <a:pPr marL="0" indent="0">
              <a:buFont typeface="Arial"/>
              <a:buNone/>
            </a:pPr>
            <a:r>
              <a:rPr lang="fr-FR" sz="3500" smtClean="0"/>
              <a:t>A gauche ? A droite ? Rien ! </a:t>
            </a:r>
            <a:br>
              <a:rPr lang="fr-FR" sz="3500" smtClean="0"/>
            </a:br>
            <a:r>
              <a:rPr lang="fr-FR" sz="3500" smtClean="0"/>
              <a:t>Il faudra regarder les alentours en passant </a:t>
            </a:r>
            <a:br>
              <a:rPr lang="fr-FR" sz="3500" smtClean="0"/>
            </a:br>
            <a:r>
              <a:rPr lang="fr-FR" sz="3500" smtClean="0"/>
              <a:t>Avant de foncer tête baissée droit devant </a:t>
            </a:r>
            <a:br>
              <a:rPr lang="fr-FR" sz="3500" smtClean="0"/>
            </a:br>
            <a:r>
              <a:rPr lang="fr-FR" sz="3500" smtClean="0"/>
              <a:t>Bienvenue citoyen voici le monstre étatique </a:t>
            </a:r>
            <a:br>
              <a:rPr lang="fr-FR" sz="3500" smtClean="0"/>
            </a:br>
            <a:r>
              <a:rPr lang="fr-FR" sz="3500" smtClean="0"/>
              <a:t>Qui fera ta nation ton pays sa politique </a:t>
            </a:r>
            <a:br>
              <a:rPr lang="fr-FR" sz="3500" smtClean="0"/>
            </a:br>
            <a:r>
              <a:rPr lang="fr-FR" sz="3500" smtClean="0"/>
              <a:t>Mon pauvre esprit de rêve te voila catapulté </a:t>
            </a:r>
            <a:br>
              <a:rPr lang="fr-FR" sz="3500" smtClean="0"/>
            </a:br>
            <a:r>
              <a:rPr lang="fr-FR" sz="3500" smtClean="0"/>
              <a:t>Au milieu des sondages et du journal télévisé </a:t>
            </a:r>
            <a:br>
              <a:rPr lang="fr-FR" sz="3500" smtClean="0"/>
            </a:br>
            <a:r>
              <a:rPr lang="fr-FR" sz="3500" smtClean="0"/>
              <a:t>Overdose de crapules noyées dans leur ramage </a:t>
            </a:r>
            <a:br>
              <a:rPr lang="fr-FR" sz="3500" smtClean="0"/>
            </a:br>
            <a:r>
              <a:rPr lang="fr-FR" sz="3500" smtClean="0"/>
              <a:t>Mais où se situer dans tout ce paysage ? </a:t>
            </a:r>
            <a:br>
              <a:rPr lang="fr-FR" sz="3500" smtClean="0"/>
            </a:br>
            <a:r>
              <a:rPr lang="fr-FR" sz="3500" smtClean="0"/>
              <a:t/>
            </a:r>
            <a:br>
              <a:rPr lang="fr-FR" sz="3500" smtClean="0"/>
            </a:br>
            <a:r>
              <a:rPr lang="fr-FR" sz="3500" smtClean="0"/>
              <a:t>Mais quand l'empire du pire au cœur de ta cité </a:t>
            </a:r>
            <a:br>
              <a:rPr lang="fr-FR" sz="3500" smtClean="0"/>
            </a:br>
            <a:r>
              <a:rPr lang="fr-FR" sz="3500" smtClean="0"/>
              <a:t>S'mettra à sécher l'âme humaine au fond d'son grenier </a:t>
            </a:r>
            <a:br>
              <a:rPr lang="fr-FR" sz="3500" smtClean="0"/>
            </a:br>
            <a:r>
              <a:rPr lang="fr-FR" sz="3500" smtClean="0"/>
              <a:t>Je sais que tu prendras tes convictions à la main </a:t>
            </a:r>
            <a:br>
              <a:rPr lang="fr-FR" sz="3500" smtClean="0"/>
            </a:br>
            <a:r>
              <a:rPr lang="fr-FR" sz="3500" smtClean="0"/>
              <a:t>Construisant une assise pour te sentir citoyen </a:t>
            </a:r>
            <a:br>
              <a:rPr lang="fr-FR" sz="3500" smtClean="0"/>
            </a:br>
            <a:r>
              <a:rPr lang="fr-FR" sz="3500" smtClean="0"/>
              <a:t/>
            </a:r>
            <a:br>
              <a:rPr lang="fr-FR" sz="3500" smtClean="0"/>
            </a:br>
            <a:r>
              <a:rPr lang="fr-FR" sz="3500" smtClean="0"/>
              <a:t>Mais les extrêmes c'est toi </a:t>
            </a:r>
            <a:br>
              <a:rPr lang="fr-FR" sz="3500" smtClean="0"/>
            </a:br>
            <a:r>
              <a:rPr lang="fr-FR" sz="3500" smtClean="0"/>
              <a:t>C'est toi quand tu ne votes pas ! </a:t>
            </a:r>
            <a:br>
              <a:rPr lang="fr-FR" sz="3500" smtClean="0"/>
            </a:br>
            <a:r>
              <a:rPr lang="fr-FR" sz="3500" smtClean="0"/>
              <a:t>Mais les extrêmes c'est toi </a:t>
            </a:r>
            <a:br>
              <a:rPr lang="fr-FR" sz="3500" smtClean="0"/>
            </a:br>
            <a:r>
              <a:rPr lang="fr-FR" sz="3500" smtClean="0"/>
              <a:t>C'est toi quand tu ne votes pas ! </a:t>
            </a:r>
            <a:br>
              <a:rPr lang="fr-FR" sz="3500" smtClean="0"/>
            </a:br>
            <a:r>
              <a:rPr lang="fr-FR" sz="3500" smtClean="0"/>
              <a:t/>
            </a:r>
            <a:br>
              <a:rPr lang="fr-FR" sz="3500" smtClean="0"/>
            </a:br>
            <a:r>
              <a:rPr lang="fr-FR" sz="3500" smtClean="0"/>
              <a:t>Bienvenue novice au marché électoral </a:t>
            </a:r>
            <a:br>
              <a:rPr lang="fr-FR" sz="3500" smtClean="0"/>
            </a:br>
            <a:r>
              <a:rPr lang="fr-FR" sz="3500" smtClean="0"/>
              <a:t>Pas l'temps d'aller s'inscrire, oublié ! Trop d'travail ! </a:t>
            </a:r>
            <a:br>
              <a:rPr lang="fr-FR" sz="3500" smtClean="0"/>
            </a:br>
            <a:r>
              <a:rPr lang="fr-FR" sz="3500" smtClean="0"/>
              <a:t>Ou qui s'est érigé un de ces principes moral : </a:t>
            </a:r>
            <a:br>
              <a:rPr lang="fr-FR" sz="3500" smtClean="0"/>
            </a:br>
            <a:r>
              <a:rPr lang="fr-FR" sz="3500" smtClean="0"/>
              <a:t>De se sentir citoyen et de refuser d'aller sur la bataille </a:t>
            </a:r>
            <a:br>
              <a:rPr lang="fr-FR" sz="3500" smtClean="0"/>
            </a:br>
            <a:r>
              <a:rPr lang="fr-FR" sz="3500" smtClean="0"/>
              <a:t>Ils doivent se réjouir, envahissant le nerf de la guerre </a:t>
            </a:r>
            <a:br>
              <a:rPr lang="fr-FR" sz="3500" smtClean="0"/>
            </a:br>
            <a:r>
              <a:rPr lang="fr-FR" sz="3500" smtClean="0"/>
              <a:t>Récoltant les voix de la bourgeoise à la fermière ! </a:t>
            </a:r>
            <a:br>
              <a:rPr lang="fr-FR" sz="3500" smtClean="0"/>
            </a:br>
            <a:r>
              <a:rPr lang="fr-FR" sz="3500" smtClean="0"/>
              <a:t>Tu n'imagines pas la puissance que tu es ! </a:t>
            </a:r>
            <a:br>
              <a:rPr lang="fr-FR" sz="3500" smtClean="0"/>
            </a:br>
            <a:r>
              <a:rPr lang="fr-FR" sz="3500" smtClean="0"/>
              <a:t>L'histoire c'est toi, l'histoire c'est toi qui la fait ! </a:t>
            </a:r>
          </a:p>
          <a:p>
            <a:pPr marL="0" indent="0">
              <a:buFont typeface="Arial"/>
              <a:buNone/>
            </a:pPr>
            <a:r>
              <a:rPr lang="fr-FR" sz="3500" smtClean="0"/>
              <a:t>Alors tu descends dans la rue combattre la peste brune </a:t>
            </a:r>
            <a:br>
              <a:rPr lang="fr-FR" sz="3500" smtClean="0"/>
            </a:br>
            <a:r>
              <a:rPr lang="fr-FR" sz="3500" smtClean="0"/>
              <a:t>Toi qui n'a jamais jamais pris le chemin vers les urnes </a:t>
            </a:r>
            <a:br>
              <a:rPr lang="fr-FR" sz="3500" smtClean="0"/>
            </a:br>
            <a:r>
              <a:rPr lang="fr-FR" sz="3500" smtClean="0"/>
              <a:t>Il est temps de brandir ses convictions à la main </a:t>
            </a:r>
            <a:br>
              <a:rPr lang="fr-FR" sz="3500" smtClean="0"/>
            </a:br>
            <a:r>
              <a:rPr lang="fr-FR" sz="3500" smtClean="0"/>
              <a:t>Construisant une assise pour se sentir citoyen </a:t>
            </a:r>
            <a:br>
              <a:rPr lang="fr-FR" sz="3500" smtClean="0"/>
            </a:br>
            <a:r>
              <a:rPr lang="fr-FR" sz="3500" smtClean="0"/>
              <a:t/>
            </a:r>
            <a:br>
              <a:rPr lang="fr-FR" sz="3500" smtClean="0"/>
            </a:br>
            <a:r>
              <a:rPr lang="fr-FR" sz="3500" smtClean="0"/>
              <a:t>Mais les extrêmes c'est toi </a:t>
            </a:r>
            <a:br>
              <a:rPr lang="fr-FR" sz="3500" smtClean="0"/>
            </a:br>
            <a:r>
              <a:rPr lang="fr-FR" sz="3500" smtClean="0"/>
              <a:t>C'est toi quand tu ne votes pas ! </a:t>
            </a:r>
            <a:br>
              <a:rPr lang="fr-FR" sz="3500" smtClean="0"/>
            </a:br>
            <a:r>
              <a:rPr lang="fr-FR" sz="3500" smtClean="0"/>
              <a:t>Mais les extrêmes c'est toi </a:t>
            </a:r>
            <a:br>
              <a:rPr lang="fr-FR" sz="3500" smtClean="0"/>
            </a:br>
            <a:r>
              <a:rPr lang="fr-FR" sz="3500" smtClean="0"/>
              <a:t/>
            </a:r>
            <a:br>
              <a:rPr lang="fr-FR" sz="3500" smtClean="0"/>
            </a:br>
            <a:r>
              <a:rPr lang="fr-FR" sz="3500" smtClean="0"/>
              <a:t>Pas l'envie, pas le temps de faire entendre sa voix </a:t>
            </a:r>
            <a:br>
              <a:rPr lang="fr-FR" sz="3500" smtClean="0"/>
            </a:br>
            <a:r>
              <a:rPr lang="fr-FR" sz="3500" smtClean="0"/>
              <a:t>Mobilisez-vous pour faire partie du paysage </a:t>
            </a:r>
            <a:br>
              <a:rPr lang="fr-FR" sz="3500" smtClean="0"/>
            </a:br>
            <a:r>
              <a:rPr lang="fr-FR" sz="3500" smtClean="0"/>
              <a:t>Overdose de crapules </a:t>
            </a:r>
            <a:br>
              <a:rPr lang="fr-FR" sz="3500" smtClean="0"/>
            </a:br>
            <a:r>
              <a:rPr lang="fr-FR" sz="3500" smtClean="0"/>
              <a:t>Où se noyer dans tout ça ! </a:t>
            </a:r>
            <a:br>
              <a:rPr lang="fr-FR" sz="3500" smtClean="0"/>
            </a:br>
            <a:r>
              <a:rPr lang="fr-FR" sz="3500" smtClean="0"/>
              <a:t>Tu sais au moins que tu veux être une pierre du barrage </a:t>
            </a:r>
            <a:br>
              <a:rPr lang="fr-FR" sz="3500" smtClean="0"/>
            </a:br>
            <a:r>
              <a:rPr lang="fr-FR" sz="3500" smtClean="0"/>
              <a:t>Tu sais au moins que tu veux être une pierre du barrage </a:t>
            </a:r>
            <a:br>
              <a:rPr lang="fr-FR" sz="3500" smtClean="0"/>
            </a:br>
            <a:r>
              <a:rPr lang="fr-FR" sz="3500" smtClean="0"/>
              <a:t/>
            </a:r>
            <a:br>
              <a:rPr lang="fr-FR" sz="3500" smtClean="0"/>
            </a:br>
            <a:r>
              <a:rPr lang="fr-FR" sz="3500" smtClean="0"/>
              <a:t>Alors tu descends dans la rue combattre la peste brune </a:t>
            </a:r>
            <a:br>
              <a:rPr lang="fr-FR" sz="3500" smtClean="0"/>
            </a:br>
            <a:r>
              <a:rPr lang="fr-FR" sz="3500" smtClean="0"/>
              <a:t>Toi qui n'a jamais jamais pris le chemin vers les urnes </a:t>
            </a:r>
            <a:br>
              <a:rPr lang="fr-FR" sz="3500" smtClean="0"/>
            </a:br>
            <a:r>
              <a:rPr lang="fr-FR" sz="3500" smtClean="0"/>
              <a:t>Il est temps de brandir ses convictions à la main </a:t>
            </a:r>
            <a:br>
              <a:rPr lang="fr-FR" sz="3500" smtClean="0"/>
            </a:br>
            <a:r>
              <a:rPr lang="fr-FR" sz="3500" smtClean="0"/>
              <a:t>Construisant une assise pour se sentir citoyen... </a:t>
            </a:r>
            <a:br>
              <a:rPr lang="fr-FR" sz="3500" smtClean="0"/>
            </a:br>
            <a:r>
              <a:rPr lang="fr-FR" sz="3500" smtClean="0"/>
              <a:t/>
            </a:r>
            <a:br>
              <a:rPr lang="fr-FR" sz="3500" smtClean="0"/>
            </a:br>
            <a:r>
              <a:rPr lang="fr-FR" sz="3500" smtClean="0"/>
              <a:t>C'est toi ! </a:t>
            </a:r>
            <a:br>
              <a:rPr lang="fr-FR" sz="3500" smtClean="0"/>
            </a:br>
            <a:r>
              <a:rPr lang="fr-FR" sz="3500" smtClean="0"/>
              <a:t>Quand tu ne votes pas ! </a:t>
            </a:r>
            <a:br>
              <a:rPr lang="fr-FR" sz="3500" smtClean="0"/>
            </a:br>
            <a:r>
              <a:rPr lang="fr-FR" sz="3500" smtClean="0"/>
              <a:t>Mais les extrêmes c'est toi ! </a:t>
            </a:r>
            <a:br>
              <a:rPr lang="fr-FR" sz="3500" smtClean="0"/>
            </a:br>
            <a:r>
              <a:rPr lang="fr-FR" sz="3500" smtClean="0"/>
              <a:t/>
            </a:r>
            <a:br>
              <a:rPr lang="fr-FR" sz="3500" smtClean="0"/>
            </a:br>
            <a:r>
              <a:rPr lang="fr-FR" sz="3500" smtClean="0"/>
              <a:t>A gauche ? A droite ? Rien !</a:t>
            </a:r>
          </a:p>
          <a:p>
            <a:endParaRPr lang="fr-FR" sz="3500" dirty="0"/>
          </a:p>
        </p:txBody>
      </p:sp>
    </p:spTree>
    <p:extLst>
      <p:ext uri="{BB962C8B-B14F-4D97-AF65-F5344CB8AC3E}">
        <p14:creationId xmlns:p14="http://schemas.microsoft.com/office/powerpoint/2010/main" val="325536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VOTE </a:t>
            </a:r>
            <a:r>
              <a:rPr lang="fr-FR" dirty="0" smtClean="0"/>
              <a:t>N’EST PAS UN </a:t>
            </a:r>
            <a:r>
              <a:rPr lang="fr-FR" dirty="0"/>
              <a:t>MOYEN EFFICACE D’ACTION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APPUI SUR DIFFERENTES DOCUMENTS DEFAVORABLES AU VOTE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897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532189"/>
            <a:ext cx="4661082" cy="5404154"/>
          </a:xfrm>
        </p:spPr>
      </p:pic>
      <p:sp>
        <p:nvSpPr>
          <p:cNvPr id="5" name="Rectangle 4"/>
          <p:cNvSpPr/>
          <p:nvPr/>
        </p:nvSpPr>
        <p:spPr>
          <a:xfrm>
            <a:off x="5704764" y="4872251"/>
            <a:ext cx="3193576" cy="13374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Source : </a:t>
            </a:r>
            <a:r>
              <a:rPr lang="fr-FR" sz="2800" i="1" dirty="0" smtClean="0">
                <a:solidFill>
                  <a:schemeClr val="tx1"/>
                </a:solidFill>
              </a:rPr>
              <a:t>chantiersphilo.fr</a:t>
            </a:r>
            <a:endParaRPr lang="fr-FR" sz="28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532189"/>
            <a:ext cx="4661082" cy="5404154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2189"/>
            <a:ext cx="4304392" cy="56038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11011" y="4899546"/>
            <a:ext cx="3193576" cy="13374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Source : </a:t>
            </a:r>
            <a:r>
              <a:rPr lang="fr-FR" sz="2800" i="1" dirty="0">
                <a:solidFill>
                  <a:schemeClr val="tx1"/>
                </a:solidFill>
              </a:rPr>
              <a:t>anthropologieenligne.com</a:t>
            </a:r>
            <a:endParaRPr lang="fr-FR" sz="28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5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6287" y="5349922"/>
            <a:ext cx="3896556" cy="13374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Affiche de mai 1968 Source : </a:t>
            </a:r>
            <a:r>
              <a:rPr lang="fr-FR" sz="2800" i="1" dirty="0">
                <a:solidFill>
                  <a:schemeClr val="tx1"/>
                </a:solidFill>
              </a:rPr>
              <a:t>propositto.com.br</a:t>
            </a:r>
            <a:endParaRPr lang="fr-FR" sz="2800" b="1" i="1" u="sng" dirty="0">
              <a:solidFill>
                <a:schemeClr val="tx1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2" y="627061"/>
            <a:ext cx="3802158" cy="4736509"/>
          </a:xfrm>
        </p:spPr>
      </p:pic>
    </p:spTree>
    <p:extLst>
      <p:ext uri="{BB962C8B-B14F-4D97-AF65-F5344CB8AC3E}">
        <p14:creationId xmlns:p14="http://schemas.microsoft.com/office/powerpoint/2010/main" val="47678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093123" y="4694829"/>
            <a:ext cx="3953422" cy="13374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Affiche de mai 1968 Source : http/</a:t>
            </a:r>
            <a:r>
              <a:rPr lang="fr-FR" sz="2800" i="1" dirty="0" smtClean="0">
                <a:solidFill>
                  <a:schemeClr val="tx1"/>
                </a:solidFill>
              </a:rPr>
              <a:t>brbl-dl.library.yale.edu</a:t>
            </a:r>
            <a:endParaRPr lang="fr-FR" sz="2800" b="1" i="1" u="sng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6287" y="5349922"/>
            <a:ext cx="3896556" cy="13374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Affiche de mai 1968 Source : </a:t>
            </a:r>
            <a:r>
              <a:rPr lang="fr-FR" sz="2800" i="1" dirty="0">
                <a:solidFill>
                  <a:schemeClr val="tx1"/>
                </a:solidFill>
              </a:rPr>
              <a:t>propositto.com.br</a:t>
            </a:r>
            <a:endParaRPr lang="fr-FR" sz="2800" b="1" i="1" u="sng" dirty="0">
              <a:solidFill>
                <a:schemeClr val="tx1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2" y="627061"/>
            <a:ext cx="3802158" cy="4736509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596" y="464023"/>
            <a:ext cx="3404080" cy="536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1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63434" y="5270359"/>
            <a:ext cx="4088644" cy="13374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Source : </a:t>
            </a:r>
            <a:r>
              <a:rPr lang="fr-FR" sz="2800" i="1" dirty="0">
                <a:solidFill>
                  <a:schemeClr val="tx1"/>
                </a:solidFill>
              </a:rPr>
              <a:t>national-anarchisme.hautetfort.com</a:t>
            </a:r>
            <a:endParaRPr lang="fr-FR" sz="2800" b="1" i="1" u="sng" dirty="0">
              <a:solidFill>
                <a:schemeClr val="tx1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20" y="510299"/>
            <a:ext cx="4218294" cy="6509713"/>
          </a:xfrm>
        </p:spPr>
      </p:pic>
    </p:spTree>
    <p:extLst>
      <p:ext uri="{BB962C8B-B14F-4D97-AF65-F5344CB8AC3E}">
        <p14:creationId xmlns:p14="http://schemas.microsoft.com/office/powerpoint/2010/main" val="302209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99810" y="5240741"/>
            <a:ext cx="3193576" cy="13374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Source : </a:t>
            </a:r>
            <a:r>
              <a:rPr lang="fr-FR" sz="2800" i="1" dirty="0">
                <a:solidFill>
                  <a:schemeClr val="tx1"/>
                </a:solidFill>
              </a:rPr>
              <a:t>placard.ficedl.info</a:t>
            </a:r>
            <a:endParaRPr lang="fr-FR" sz="2800" b="1" i="1" u="sng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844" y="772206"/>
            <a:ext cx="6968312" cy="54143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981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780823"/>
            <a:ext cx="10002707" cy="4981348"/>
          </a:xfrm>
        </p:spPr>
      </p:pic>
      <p:sp>
        <p:nvSpPr>
          <p:cNvPr id="5" name="Rectangle 4"/>
          <p:cNvSpPr/>
          <p:nvPr/>
        </p:nvSpPr>
        <p:spPr>
          <a:xfrm>
            <a:off x="7983940" y="5376626"/>
            <a:ext cx="3603009" cy="13374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Source : </a:t>
            </a:r>
            <a:r>
              <a:rPr lang="fr-FR" sz="2800" i="1" dirty="0" smtClean="0">
                <a:solidFill>
                  <a:schemeClr val="tx1"/>
                </a:solidFill>
              </a:rPr>
              <a:t>enfants.justice.wordpress.com</a:t>
            </a:r>
            <a:endParaRPr lang="fr-FR" sz="28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75511" y="5470802"/>
            <a:ext cx="3416489" cy="13374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Source : </a:t>
            </a:r>
            <a:r>
              <a:rPr lang="fr-FR" sz="2800" i="1" dirty="0">
                <a:solidFill>
                  <a:schemeClr val="tx1"/>
                </a:solidFill>
              </a:rPr>
              <a:t>cafemusique.wordpress.com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75" y="583518"/>
            <a:ext cx="6386235" cy="5556025"/>
          </a:xfrm>
        </p:spPr>
      </p:pic>
    </p:spTree>
    <p:extLst>
      <p:ext uri="{BB962C8B-B14F-4D97-AF65-F5344CB8AC3E}">
        <p14:creationId xmlns:p14="http://schemas.microsoft.com/office/powerpoint/2010/main" val="365906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/>
          <a:srcRect l="4013" t="16427" r="-392"/>
          <a:stretch/>
        </p:blipFill>
        <p:spPr>
          <a:xfrm>
            <a:off x="498764" y="391887"/>
            <a:ext cx="11693236" cy="622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9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2397" y="1630500"/>
            <a:ext cx="6815669" cy="1515533"/>
          </a:xfrm>
        </p:spPr>
        <p:txBody>
          <a:bodyPr/>
          <a:lstStyle/>
          <a:p>
            <a:r>
              <a:rPr lang="fr-FR" sz="3200" dirty="0" smtClean="0"/>
              <a:t>Flyers photographiés dans un métro de la ligne 10 le dimanche 1</a:t>
            </a:r>
            <a:r>
              <a:rPr lang="fr-FR" sz="3200" baseline="30000" dirty="0" smtClean="0"/>
              <a:t>er</a:t>
            </a:r>
            <a:r>
              <a:rPr lang="fr-FR" sz="3200" dirty="0" smtClean="0"/>
              <a:t> novembre 2015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Signés de </a:t>
            </a:r>
          </a:p>
          <a:p>
            <a:r>
              <a:rPr lang="fr-FR" sz="2400" i="1" dirty="0" smtClean="0"/>
              <a:t>Organisme Terre</a:t>
            </a:r>
          </a:p>
          <a:p>
            <a:r>
              <a:rPr lang="fr-FR" sz="2400" i="1" dirty="0" smtClean="0"/>
              <a:t>Citoyens Responsables et Engagés de France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347250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150" r="-717" b="14688"/>
          <a:stretch/>
        </p:blipFill>
        <p:spPr>
          <a:xfrm>
            <a:off x="1134979" y="115859"/>
            <a:ext cx="10351066" cy="633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6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6" r="1429" b="25481"/>
          <a:stretch/>
        </p:blipFill>
        <p:spPr>
          <a:xfrm>
            <a:off x="-75397" y="224590"/>
            <a:ext cx="12267397" cy="6384758"/>
          </a:xfrm>
        </p:spPr>
      </p:pic>
    </p:spTree>
    <p:extLst>
      <p:ext uri="{BB962C8B-B14F-4D97-AF65-F5344CB8AC3E}">
        <p14:creationId xmlns:p14="http://schemas.microsoft.com/office/powerpoint/2010/main" val="26738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6287" y="1841941"/>
            <a:ext cx="4946174" cy="1303867"/>
          </a:xfrm>
        </p:spPr>
        <p:txBody>
          <a:bodyPr>
            <a:noAutofit/>
          </a:bodyPr>
          <a:lstStyle/>
          <a:p>
            <a:pPr algn="l"/>
            <a:r>
              <a:rPr lang="fr-FR" sz="2800" dirty="0" smtClean="0"/>
              <a:t>Extrait de Dominique </a:t>
            </a:r>
            <a:r>
              <a:rPr lang="fr-FR" sz="2800" dirty="0" err="1" smtClean="0"/>
              <a:t>Brunold-Jouannet</a:t>
            </a:r>
            <a:r>
              <a:rPr lang="fr-FR" sz="2800" dirty="0" smtClean="0"/>
              <a:t>, </a:t>
            </a:r>
            <a:r>
              <a:rPr lang="fr-FR" sz="2800" i="1" dirty="0" smtClean="0"/>
              <a:t>Enseignement moral et civique</a:t>
            </a:r>
            <a:r>
              <a:rPr lang="fr-FR" sz="2800" dirty="0" smtClean="0"/>
              <a:t>, Editions Delagrave Magnard, 2015 </a:t>
            </a:r>
            <a:br>
              <a:rPr lang="fr-FR" sz="2800" dirty="0" smtClean="0"/>
            </a:br>
            <a:r>
              <a:rPr lang="fr-FR" sz="2800" dirty="0" smtClean="0"/>
              <a:t>Document 1b page 26 : « L’abstention est </a:t>
            </a:r>
            <a:r>
              <a:rPr lang="fr-FR" sz="2800" dirty="0" smtClean="0"/>
              <a:t>devenue </a:t>
            </a:r>
            <a:r>
              <a:rPr lang="fr-FR" sz="2800" dirty="0" smtClean="0"/>
              <a:t>un message politique »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lum bright="1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9" t="11438" r="9134" b="3669"/>
          <a:stretch/>
        </p:blipFill>
        <p:spPr>
          <a:xfrm rot="5400000">
            <a:off x="5198971" y="906381"/>
            <a:ext cx="6718984" cy="498909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040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2572" y="102307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Alain </a:t>
            </a:r>
            <a:r>
              <a:rPr lang="fr-FR" dirty="0" err="1"/>
              <a:t>Badiou</a:t>
            </a:r>
            <a:r>
              <a:rPr lang="fr-FR" dirty="0"/>
              <a:t>, invité de l’émission de France 2 </a:t>
            </a:r>
            <a:r>
              <a:rPr lang="fr-FR" i="1" dirty="0"/>
              <a:t>Avant Première </a:t>
            </a:r>
            <a:r>
              <a:rPr lang="fr-FR" dirty="0"/>
              <a:t>dont le sujet est « Elections, piège à cons ? », mars 2012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8114" y="2578966"/>
            <a:ext cx="9601196" cy="3318936"/>
          </a:xfrm>
        </p:spPr>
        <p:txBody>
          <a:bodyPr>
            <a:normAutofit fontScale="85000" lnSpcReduction="20000"/>
          </a:bodyPr>
          <a:lstStyle/>
          <a:p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Vidéo </a:t>
            </a:r>
            <a:r>
              <a:rPr lang="fr-FR" dirty="0"/>
              <a:t>à partir 12min </a:t>
            </a:r>
            <a:r>
              <a:rPr lang="fr-FR" dirty="0" smtClean="0"/>
              <a:t>27</a:t>
            </a:r>
          </a:p>
          <a:p>
            <a:r>
              <a:rPr lang="fr-FR" dirty="0" smtClean="0"/>
              <a:t>https://www.youtube.com/watch?v=0aHQrZof_jg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618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https://www.youtube.com/watch?v=0aHQrZof_jg</a:t>
            </a:r>
          </a:p>
        </p:txBody>
      </p:sp>
    </p:spTree>
    <p:extLst>
      <p:ext uri="{BB962C8B-B14F-4D97-AF65-F5344CB8AC3E}">
        <p14:creationId xmlns:p14="http://schemas.microsoft.com/office/powerpoint/2010/main" val="255447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/>
              <a:t>5</a:t>
            </a:r>
            <a:r>
              <a:rPr lang="fr-FR" sz="3600" b="1" baseline="30000" dirty="0" smtClean="0"/>
              <a:t>ème</a:t>
            </a:r>
            <a:r>
              <a:rPr lang="fr-FR" sz="3600" b="1" dirty="0" smtClean="0"/>
              <a:t> étape : mise en place du débat argumenté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Elèves divisés en 2 groupes : </a:t>
            </a:r>
          </a:p>
          <a:p>
            <a:pPr>
              <a:buFontTx/>
              <a:buChar char="-"/>
            </a:pPr>
            <a:r>
              <a:rPr lang="fr-FR" dirty="0" smtClean="0"/>
              <a:t>Un groupe « Le vote est un moyen efficace d’action »</a:t>
            </a:r>
          </a:p>
          <a:p>
            <a:pPr>
              <a:buFontTx/>
              <a:buChar char="-"/>
            </a:pPr>
            <a:r>
              <a:rPr lang="fr-FR" dirty="0" smtClean="0"/>
              <a:t>Un groupe « </a:t>
            </a:r>
            <a:r>
              <a:rPr lang="fr-FR" dirty="0"/>
              <a:t> Le vote </a:t>
            </a:r>
            <a:r>
              <a:rPr lang="fr-FR" dirty="0" smtClean="0"/>
              <a:t>n’est pas un </a:t>
            </a:r>
            <a:r>
              <a:rPr lang="fr-FR" dirty="0"/>
              <a:t>moyen efficace d’action </a:t>
            </a:r>
            <a:r>
              <a:rPr lang="fr-FR" dirty="0" smtClean="0"/>
              <a:t> »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Chaque groupe travaille sur 3 arguments illustrés par des </a:t>
            </a:r>
            <a:r>
              <a:rPr lang="fr-FR" dirty="0" smtClean="0"/>
              <a:t>exemples, tirés des documents et </a:t>
            </a:r>
            <a:r>
              <a:rPr lang="fr-FR" dirty="0"/>
              <a:t>de réflexions personnelles, </a:t>
            </a:r>
            <a:r>
              <a:rPr lang="fr-FR" dirty="0" smtClean="0"/>
              <a:t>en s’appuyant aussi sur les fiches outils de synthèse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Mise en place du débat argumenté pour valider les quatre compétences (identification et explicitation des valeurs éthiques et des principes civiques, connaissances, expression personnelle, travail en équipe)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445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Répartition des rôles (15 élèves)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1 élève </a:t>
            </a:r>
            <a:r>
              <a:rPr lang="fr-FR" sz="3200" dirty="0"/>
              <a:t>dirige le débat</a:t>
            </a:r>
          </a:p>
          <a:p>
            <a:r>
              <a:rPr lang="fr-FR" sz="3200" dirty="0" smtClean="0"/>
              <a:t>6 élèves débattent (2 groupes de 3)</a:t>
            </a:r>
          </a:p>
          <a:p>
            <a:r>
              <a:rPr lang="fr-FR" sz="3200" dirty="0" smtClean="0"/>
              <a:t>8 observent et jouent les citoyens qui ont une opinion avant le débat et expliquent à la fin si celle-ci a évolué et pourquoi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18869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Fiche par document et fiche récapitulative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  <a:effectLst/>
        </p:spPr>
        <p:txBody>
          <a:bodyPr>
            <a:normAutofit fontScale="70000" lnSpcReduction="20000"/>
          </a:bodyPr>
          <a:lstStyle/>
          <a:p>
            <a:r>
              <a:rPr lang="fr-FR" i="1" dirty="0" smtClean="0"/>
              <a:t>Point de vue :</a:t>
            </a:r>
          </a:p>
          <a:p>
            <a:endParaRPr lang="fr-FR" i="1" dirty="0" smtClean="0"/>
          </a:p>
          <a:p>
            <a:r>
              <a:rPr lang="fr-FR" i="1" dirty="0" smtClean="0"/>
              <a:t>Argument principal 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  <a:effectLst/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Point de vue :</a:t>
            </a:r>
          </a:p>
          <a:p>
            <a:r>
              <a:rPr lang="fr-FR" dirty="0" smtClean="0"/>
              <a:t>Argument 1 :</a:t>
            </a:r>
          </a:p>
          <a:p>
            <a:pPr lvl="1"/>
            <a:r>
              <a:rPr lang="fr-FR" dirty="0" smtClean="0"/>
              <a:t>Idée :</a:t>
            </a:r>
          </a:p>
          <a:p>
            <a:pPr lvl="1"/>
            <a:r>
              <a:rPr lang="fr-FR" dirty="0" smtClean="0"/>
              <a:t>Exemple :</a:t>
            </a:r>
          </a:p>
          <a:p>
            <a:r>
              <a:rPr lang="fr-FR" dirty="0" smtClean="0"/>
              <a:t>Argument 2 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Idée :</a:t>
            </a:r>
          </a:p>
          <a:p>
            <a:pPr lvl="1"/>
            <a:r>
              <a:rPr lang="fr-FR" dirty="0"/>
              <a:t>Exemple </a:t>
            </a:r>
            <a:r>
              <a:rPr lang="fr-FR" dirty="0" smtClean="0"/>
              <a:t>:</a:t>
            </a:r>
          </a:p>
          <a:p>
            <a:r>
              <a:rPr lang="fr-FR" dirty="0"/>
              <a:t>Argument </a:t>
            </a:r>
            <a:r>
              <a:rPr lang="fr-FR" dirty="0" smtClean="0"/>
              <a:t>3 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Idée :</a:t>
            </a:r>
          </a:p>
          <a:p>
            <a:pPr lvl="1"/>
            <a:r>
              <a:rPr lang="fr-FR" dirty="0"/>
              <a:t>Exemple :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</p:txBody>
      </p:sp>
      <p:sp>
        <p:nvSpPr>
          <p:cNvPr id="6" name="Rectangle 5"/>
          <p:cNvSpPr/>
          <p:nvPr/>
        </p:nvSpPr>
        <p:spPr>
          <a:xfrm>
            <a:off x="2959448" y="1819052"/>
            <a:ext cx="2620370" cy="432634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 dirty="0"/>
              <a:t>Point de vue </a:t>
            </a:r>
            <a:r>
              <a:rPr lang="fr-FR" i="1" dirty="0" smtClean="0"/>
              <a:t>:</a:t>
            </a:r>
          </a:p>
          <a:p>
            <a:pPr algn="ctr"/>
            <a:endParaRPr lang="fr-FR" i="1" dirty="0"/>
          </a:p>
          <a:p>
            <a:pPr algn="ctr"/>
            <a:endParaRPr lang="fr-FR" i="1" dirty="0" smtClean="0"/>
          </a:p>
          <a:p>
            <a:pPr algn="ctr"/>
            <a:endParaRPr lang="fr-FR" i="1" dirty="0"/>
          </a:p>
          <a:p>
            <a:pPr algn="ctr"/>
            <a:endParaRPr lang="fr-FR" i="1" dirty="0" smtClean="0"/>
          </a:p>
          <a:p>
            <a:pPr algn="ctr"/>
            <a:endParaRPr lang="fr-FR" i="1" dirty="0"/>
          </a:p>
          <a:p>
            <a:pPr algn="ctr"/>
            <a:r>
              <a:rPr lang="fr-FR" i="1" dirty="0"/>
              <a:t>Argument principal </a:t>
            </a:r>
            <a:r>
              <a:rPr lang="fr-FR" dirty="0"/>
              <a:t>:</a:t>
            </a:r>
          </a:p>
          <a:p>
            <a:pPr algn="ctr"/>
            <a:endParaRPr lang="fr-FR" i="1" dirty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5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Fiche par document et fiche récapitulative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  <a:effectLst/>
        </p:spPr>
        <p:txBody>
          <a:bodyPr>
            <a:normAutofit fontScale="70000" lnSpcReduction="20000"/>
          </a:bodyPr>
          <a:lstStyle/>
          <a:p>
            <a:r>
              <a:rPr lang="fr-FR" i="1" dirty="0" smtClean="0"/>
              <a:t>Point de vue :</a:t>
            </a:r>
          </a:p>
          <a:p>
            <a:endParaRPr lang="fr-FR" i="1" dirty="0" smtClean="0"/>
          </a:p>
          <a:p>
            <a:r>
              <a:rPr lang="fr-FR" i="1" dirty="0" smtClean="0"/>
              <a:t>Argument principal 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  <a:effectLst/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Point de vue :</a:t>
            </a:r>
          </a:p>
          <a:p>
            <a:r>
              <a:rPr lang="fr-FR" dirty="0" smtClean="0"/>
              <a:t>Argument 1 :</a:t>
            </a:r>
          </a:p>
          <a:p>
            <a:pPr lvl="1"/>
            <a:r>
              <a:rPr lang="fr-FR" dirty="0" smtClean="0"/>
              <a:t>Idée :</a:t>
            </a:r>
          </a:p>
          <a:p>
            <a:pPr lvl="1"/>
            <a:r>
              <a:rPr lang="fr-FR" dirty="0" smtClean="0"/>
              <a:t>Exemple :</a:t>
            </a:r>
          </a:p>
          <a:p>
            <a:r>
              <a:rPr lang="fr-FR" dirty="0" smtClean="0"/>
              <a:t>Argument 2 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Idée :</a:t>
            </a:r>
          </a:p>
          <a:p>
            <a:pPr lvl="1"/>
            <a:r>
              <a:rPr lang="fr-FR" dirty="0"/>
              <a:t>Exemple </a:t>
            </a:r>
            <a:r>
              <a:rPr lang="fr-FR" dirty="0" smtClean="0"/>
              <a:t>:</a:t>
            </a:r>
          </a:p>
          <a:p>
            <a:r>
              <a:rPr lang="fr-FR" dirty="0"/>
              <a:t>Argument </a:t>
            </a:r>
            <a:r>
              <a:rPr lang="fr-FR" dirty="0" smtClean="0"/>
              <a:t>3 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Idée :</a:t>
            </a:r>
          </a:p>
          <a:p>
            <a:pPr lvl="1"/>
            <a:r>
              <a:rPr lang="fr-FR" dirty="0"/>
              <a:t>Exemple :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</p:txBody>
      </p:sp>
      <p:sp>
        <p:nvSpPr>
          <p:cNvPr id="5" name="Rectangle 4"/>
          <p:cNvSpPr/>
          <p:nvPr/>
        </p:nvSpPr>
        <p:spPr>
          <a:xfrm>
            <a:off x="7923098" y="2052213"/>
            <a:ext cx="2620370" cy="432634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/>
              <a:t>Point de vue 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Argument 1 :</a:t>
            </a:r>
          </a:p>
          <a:p>
            <a:pPr lvl="1"/>
            <a:r>
              <a:rPr lang="fr-FR" dirty="0"/>
              <a:t>Idée :</a:t>
            </a:r>
          </a:p>
          <a:p>
            <a:pPr lvl="1"/>
            <a:r>
              <a:rPr lang="fr-FR" dirty="0"/>
              <a:t>Exemple :</a:t>
            </a:r>
          </a:p>
          <a:p>
            <a:r>
              <a:rPr lang="fr-FR" dirty="0"/>
              <a:t>Argument 2 :</a:t>
            </a:r>
          </a:p>
          <a:p>
            <a:pPr lvl="1"/>
            <a:r>
              <a:rPr lang="fr-FR" dirty="0"/>
              <a:t>Idée :</a:t>
            </a:r>
          </a:p>
          <a:p>
            <a:pPr lvl="1"/>
            <a:r>
              <a:rPr lang="fr-FR" dirty="0"/>
              <a:t>Exemple :</a:t>
            </a:r>
          </a:p>
          <a:p>
            <a:r>
              <a:rPr lang="fr-FR" dirty="0"/>
              <a:t>Argument 3 :</a:t>
            </a:r>
          </a:p>
          <a:p>
            <a:pPr lvl="1"/>
            <a:r>
              <a:rPr lang="fr-FR" dirty="0"/>
              <a:t>Idée :</a:t>
            </a:r>
          </a:p>
          <a:p>
            <a:pPr lvl="1"/>
            <a:r>
              <a:rPr lang="fr-FR" dirty="0"/>
              <a:t>Exemple :</a:t>
            </a:r>
          </a:p>
        </p:txBody>
      </p:sp>
    </p:spTree>
    <p:extLst>
      <p:ext uri="{BB962C8B-B14F-4D97-AF65-F5344CB8AC3E}">
        <p14:creationId xmlns:p14="http://schemas.microsoft.com/office/powerpoint/2010/main" val="179480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/>
          <a:srcRect l="4013" t="16427" r="-392"/>
          <a:stretch/>
        </p:blipFill>
        <p:spPr>
          <a:xfrm>
            <a:off x="498764" y="391887"/>
            <a:ext cx="11693236" cy="62226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35086" y="1485900"/>
            <a:ext cx="3586348" cy="1839191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82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OUVERTURE POSSIBLE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ENJEUX CIVIQUES ET MORAUX DE LA SOCIETE DE L’INFORMATION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07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/>
          <a:srcRect l="4013" t="16427" r="-392"/>
          <a:stretch/>
        </p:blipFill>
        <p:spPr>
          <a:xfrm>
            <a:off x="498764" y="391887"/>
            <a:ext cx="11693236" cy="62226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82691" y="1425039"/>
            <a:ext cx="3823854" cy="771896"/>
          </a:xfrm>
          <a:prstGeom prst="rect">
            <a:avLst/>
          </a:prstGeom>
          <a:solidFill>
            <a:srgbClr val="7030A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135086" y="1485900"/>
            <a:ext cx="3586348" cy="1839191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28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/>
          <a:srcRect l="4013" t="16427" r="-392"/>
          <a:stretch/>
        </p:blipFill>
        <p:spPr>
          <a:xfrm>
            <a:off x="498764" y="391887"/>
            <a:ext cx="11693236" cy="62226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0016" y="1425039"/>
            <a:ext cx="2565070" cy="4168239"/>
          </a:xfrm>
          <a:prstGeom prst="rect">
            <a:avLst/>
          </a:prstGeom>
          <a:solidFill>
            <a:srgbClr val="00B0F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982691" y="1425039"/>
            <a:ext cx="3823854" cy="771896"/>
          </a:xfrm>
          <a:prstGeom prst="rect">
            <a:avLst/>
          </a:prstGeom>
          <a:solidFill>
            <a:srgbClr val="7030A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135086" y="1485900"/>
            <a:ext cx="3586348" cy="1839191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55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731</TotalTime>
  <Words>828</Words>
  <Application>Microsoft Office PowerPoint</Application>
  <PresentationFormat>Personnalisé</PresentationFormat>
  <Paragraphs>233</Paragraphs>
  <Slides>70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70</vt:i4>
      </vt:variant>
    </vt:vector>
  </HeadingPairs>
  <TitlesOfParts>
    <vt:vector size="71" baseType="lpstr">
      <vt:lpstr>Organique</vt:lpstr>
      <vt:lpstr>EMC</vt:lpstr>
      <vt:lpstr>Enseignement moral et civique</vt:lpstr>
      <vt:lpstr>Présentation PowerPoint</vt:lpstr>
      <vt:lpstr>Enseignement moral et civique</vt:lpstr>
      <vt:lpstr>Enseignement moral et civique</vt:lpstr>
      <vt:lpstr>Présentation PowerPoint</vt:lpstr>
      <vt:lpstr>Présentation PowerPoint</vt:lpstr>
      <vt:lpstr>Présentation PowerPoint</vt:lpstr>
      <vt:lpstr>Présentation PowerPoint</vt:lpstr>
      <vt:lpstr>EMERGENCE DE LA SENSIBILITE</vt:lpstr>
      <vt:lpstr>EMERGENCE DE LA SENSIBILITE</vt:lpstr>
      <vt:lpstr>EMERGENCE DE LA SENSIBILITE</vt:lpstr>
      <vt:lpstr>Première étape : partir des représentations</vt:lpstr>
      <vt:lpstr>2ème étape : identification des connaissances exigibles et des possibles situations et mises en œuvres </vt:lpstr>
      <vt:lpstr>3ème étape : clarification  des connaissances exigibles</vt:lpstr>
      <vt:lpstr>Recherches en CDI sur Internet et notamment sur le site service-public.fr</vt:lpstr>
      <vt:lpstr>Présentation PowerPoint</vt:lpstr>
      <vt:lpstr>FICHES OUTILS</vt:lpstr>
      <vt:lpstr>FICHES OUTILS</vt:lpstr>
      <vt:lpstr>FICHES OUTILS</vt:lpstr>
      <vt:lpstr>FICHES OUTILS</vt:lpstr>
      <vt:lpstr>FICHES OUTILS</vt:lpstr>
      <vt:lpstr>FICHES OUTILS</vt:lpstr>
      <vt:lpstr>FICHES OUTILS</vt:lpstr>
      <vt:lpstr>FICHES OUTILS</vt:lpstr>
      <vt:lpstr>Plusieurs questions peuvent ouvrir sur des débats :</vt:lpstr>
      <vt:lpstr>Plusieurs questions peuvent ouvrir sur des débats :</vt:lpstr>
      <vt:lpstr>4ème étape : travail de préparation au débat</vt:lpstr>
      <vt:lpstr>4ème étape : travail de préparation au débat</vt:lpstr>
      <vt:lpstr>LE VOTE EST UN MOYEN EFFICACE D’ACTION</vt:lpstr>
      <vt:lpstr>LE VOTE EST UN MOYEN EFFICACE D’ACTION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Slam interprété par La Fouine :  Cinq, dix grammes tout au plus</vt:lpstr>
      <vt:lpstr>Spot de Wunderman : L’entretien d’embauche</vt:lpstr>
      <vt:lpstr>LE VOTE EST UN MOYEN EFFICACE D’ACTION</vt:lpstr>
      <vt:lpstr>Présentation PowerPoint</vt:lpstr>
      <vt:lpstr>Présentation PowerPoint</vt:lpstr>
      <vt:lpstr>LE VOTE EST UN MOYEN EFFICACE D’ACTION</vt:lpstr>
      <vt:lpstr>Présentation PowerPoint</vt:lpstr>
      <vt:lpstr>LE VOTE N’EST PAS UN MOYEN EFFICACE D’ACTION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Flyers photographiés dans un métro de la ligne 10 le dimanche 1er novembre 2015</vt:lpstr>
      <vt:lpstr>Présentation PowerPoint</vt:lpstr>
      <vt:lpstr>Présentation PowerPoint</vt:lpstr>
      <vt:lpstr>Extrait de Dominique Brunold-Jouannet, Enseignement moral et civique, Editions Delagrave Magnard, 2015  Document 1b page 26 : « L’abstention est devenue un message politique »</vt:lpstr>
      <vt:lpstr>        Alain Badiou, invité de l’émission de France 2 Avant Première dont le sujet est « Elections, piège à cons ? », mars 2012 </vt:lpstr>
      <vt:lpstr>Présentation PowerPoint</vt:lpstr>
      <vt:lpstr>5ème étape : mise en place du débat argumenté</vt:lpstr>
      <vt:lpstr>Répartition des rôles (15 élèves)</vt:lpstr>
      <vt:lpstr>Fiche par document et fiche récapitulative</vt:lpstr>
      <vt:lpstr>Fiche par document et fiche récapitulative</vt:lpstr>
      <vt:lpstr>OUVERTURE POSSIBLE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Ritter</dc:creator>
  <cp:lastModifiedBy>Renault</cp:lastModifiedBy>
  <cp:revision>81</cp:revision>
  <dcterms:created xsi:type="dcterms:W3CDTF">2015-10-25T13:11:48Z</dcterms:created>
  <dcterms:modified xsi:type="dcterms:W3CDTF">2015-12-09T19:07:04Z</dcterms:modified>
</cp:coreProperties>
</file>