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iapositive de titre">
    <p:spTree>
      <p:nvGrpSpPr>
        <p:cNvPr id="1" name=""/>
        <p:cNvGrpSpPr/>
        <p:nvPr/>
      </p:nvGrpSpPr>
      <p:grpSpPr>
        <a:xfrm>
          <a:off x="0" y="0"/>
          <a:ext cx="0" cy="0"/>
          <a:chOff x="0" y="0"/>
          <a:chExt cx="0" cy="0"/>
        </a:xfrm>
      </p:grpSpPr>
      <p:sp>
        <p:nvSpPr>
          <p:cNvPr id="11" name="Texte du titre"/>
          <p:cNvSpPr txBox="1"/>
          <p:nvPr>
            <p:ph type="title"/>
          </p:nvPr>
        </p:nvSpPr>
        <p:spPr>
          <a:xfrm>
            <a:off x="1524000" y="1122362"/>
            <a:ext cx="9144000" cy="2387601"/>
          </a:xfrm>
          <a:prstGeom prst="rect">
            <a:avLst/>
          </a:prstGeom>
        </p:spPr>
        <p:txBody>
          <a:bodyPr anchor="b"/>
          <a:lstStyle>
            <a:lvl1pPr algn="ctr">
              <a:defRPr sz="6000"/>
            </a:lvl1pPr>
          </a:lstStyle>
          <a:p>
            <a:pPr/>
            <a:r>
              <a:t>Texte du titre</a:t>
            </a:r>
          </a:p>
        </p:txBody>
      </p:sp>
      <p:sp>
        <p:nvSpPr>
          <p:cNvPr id="12" name="Texte niveau 1…"/>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contenu">
    <p:spTree>
      <p:nvGrpSpPr>
        <p:cNvPr id="1" name=""/>
        <p:cNvGrpSpPr/>
        <p:nvPr/>
      </p:nvGrpSpPr>
      <p:grpSpPr>
        <a:xfrm>
          <a:off x="0" y="0"/>
          <a:ext cx="0" cy="0"/>
          <a:chOff x="0" y="0"/>
          <a:chExt cx="0" cy="0"/>
        </a:xfrm>
      </p:grpSpPr>
      <p:sp>
        <p:nvSpPr>
          <p:cNvPr id="20" name="Texte du titre"/>
          <p:cNvSpPr txBox="1"/>
          <p:nvPr>
            <p:ph type="title"/>
          </p:nvPr>
        </p:nvSpPr>
        <p:spPr>
          <a:prstGeom prst="rect">
            <a:avLst/>
          </a:prstGeom>
        </p:spPr>
        <p:txBody>
          <a:bodyPr/>
          <a:lstStyle/>
          <a:p>
            <a:pPr/>
            <a:r>
              <a:t>Texte du titre</a:t>
            </a:r>
          </a:p>
        </p:txBody>
      </p:sp>
      <p:sp>
        <p:nvSpPr>
          <p:cNvPr id="21"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22"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de section">
    <p:spTree>
      <p:nvGrpSpPr>
        <p:cNvPr id="1" name=""/>
        <p:cNvGrpSpPr/>
        <p:nvPr/>
      </p:nvGrpSpPr>
      <p:grpSpPr>
        <a:xfrm>
          <a:off x="0" y="0"/>
          <a:ext cx="0" cy="0"/>
          <a:chOff x="0" y="0"/>
          <a:chExt cx="0" cy="0"/>
        </a:xfrm>
      </p:grpSpPr>
      <p:sp>
        <p:nvSpPr>
          <p:cNvPr id="29" name="Texte du titre"/>
          <p:cNvSpPr txBox="1"/>
          <p:nvPr>
            <p:ph type="title"/>
          </p:nvPr>
        </p:nvSpPr>
        <p:spPr>
          <a:xfrm>
            <a:off x="831850" y="1709738"/>
            <a:ext cx="10515600" cy="2852737"/>
          </a:xfrm>
          <a:prstGeom prst="rect">
            <a:avLst/>
          </a:prstGeom>
        </p:spPr>
        <p:txBody>
          <a:bodyPr anchor="b"/>
          <a:lstStyle>
            <a:lvl1pPr>
              <a:defRPr sz="6000"/>
            </a:lvl1pPr>
          </a:lstStyle>
          <a:p>
            <a:pPr/>
            <a:r>
              <a:t>Texte du titre</a:t>
            </a:r>
          </a:p>
        </p:txBody>
      </p:sp>
      <p:sp>
        <p:nvSpPr>
          <p:cNvPr id="30" name="Texte niveau 1…"/>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Texte niveau 1</a:t>
            </a:r>
          </a:p>
          <a:p>
            <a:pPr lvl="1"/>
            <a:r>
              <a:t>Texte niveau 2</a:t>
            </a:r>
          </a:p>
          <a:p>
            <a:pPr lvl="2"/>
            <a:r>
              <a:t>Texte niveau 3</a:t>
            </a:r>
          </a:p>
          <a:p>
            <a:pPr lvl="3"/>
            <a:r>
              <a:t>Texte niveau 4</a:t>
            </a:r>
          </a:p>
          <a:p>
            <a:pPr lvl="4"/>
            <a:r>
              <a:t>Texte niveau 5</a:t>
            </a:r>
          </a:p>
        </p:txBody>
      </p:sp>
      <p:sp>
        <p:nvSpPr>
          <p:cNvPr id="3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ux contenus">
    <p:spTree>
      <p:nvGrpSpPr>
        <p:cNvPr id="1" name=""/>
        <p:cNvGrpSpPr/>
        <p:nvPr/>
      </p:nvGrpSpPr>
      <p:grpSpPr>
        <a:xfrm>
          <a:off x="0" y="0"/>
          <a:ext cx="0" cy="0"/>
          <a:chOff x="0" y="0"/>
          <a:chExt cx="0" cy="0"/>
        </a:xfrm>
      </p:grpSpPr>
      <p:sp>
        <p:nvSpPr>
          <p:cNvPr id="38" name="Texte du titre"/>
          <p:cNvSpPr txBox="1"/>
          <p:nvPr>
            <p:ph type="title"/>
          </p:nvPr>
        </p:nvSpPr>
        <p:spPr>
          <a:prstGeom prst="rect">
            <a:avLst/>
          </a:prstGeom>
        </p:spPr>
        <p:txBody>
          <a:bodyPr/>
          <a:lstStyle/>
          <a:p>
            <a:pPr/>
            <a:r>
              <a:t>Texte du titre</a:t>
            </a:r>
          </a:p>
        </p:txBody>
      </p:sp>
      <p:sp>
        <p:nvSpPr>
          <p:cNvPr id="39" name="Texte niveau 1…"/>
          <p:cNvSpPr txBox="1"/>
          <p:nvPr>
            <p:ph type="body" sz="half" idx="1"/>
          </p:nvPr>
        </p:nvSpPr>
        <p:spPr>
          <a:xfrm>
            <a:off x="838200" y="1825625"/>
            <a:ext cx="5181600" cy="4351338"/>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4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aison">
    <p:spTree>
      <p:nvGrpSpPr>
        <p:cNvPr id="1" name=""/>
        <p:cNvGrpSpPr/>
        <p:nvPr/>
      </p:nvGrpSpPr>
      <p:grpSpPr>
        <a:xfrm>
          <a:off x="0" y="0"/>
          <a:ext cx="0" cy="0"/>
          <a:chOff x="0" y="0"/>
          <a:chExt cx="0" cy="0"/>
        </a:xfrm>
      </p:grpSpPr>
      <p:sp>
        <p:nvSpPr>
          <p:cNvPr id="47" name="Texte du titre"/>
          <p:cNvSpPr txBox="1"/>
          <p:nvPr>
            <p:ph type="title"/>
          </p:nvPr>
        </p:nvSpPr>
        <p:spPr>
          <a:xfrm>
            <a:off x="839787" y="365125"/>
            <a:ext cx="10515601" cy="1325563"/>
          </a:xfrm>
          <a:prstGeom prst="rect">
            <a:avLst/>
          </a:prstGeom>
        </p:spPr>
        <p:txBody>
          <a:bodyPr/>
          <a:lstStyle/>
          <a:p>
            <a:pPr/>
            <a:r>
              <a:t>Texte du titre</a:t>
            </a:r>
          </a:p>
        </p:txBody>
      </p:sp>
      <p:sp>
        <p:nvSpPr>
          <p:cNvPr id="48" name="Texte niveau 1…"/>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Texte niveau 1</a:t>
            </a:r>
          </a:p>
          <a:p>
            <a:pPr lvl="1"/>
            <a:r>
              <a:t>Texte niveau 2</a:t>
            </a:r>
          </a:p>
          <a:p>
            <a:pPr lvl="2"/>
            <a:r>
              <a:t>Texte niveau 3</a:t>
            </a:r>
          </a:p>
          <a:p>
            <a:pPr lvl="3"/>
            <a:r>
              <a:t>Texte niveau 4</a:t>
            </a:r>
          </a:p>
          <a:p>
            <a:pPr lvl="4"/>
            <a:r>
              <a:t>Texte niveau 5</a:t>
            </a:r>
          </a:p>
        </p:txBody>
      </p:sp>
      <p:sp>
        <p:nvSpPr>
          <p:cNvPr id="49" name="Espace réservé du texte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seul">
    <p:spTree>
      <p:nvGrpSpPr>
        <p:cNvPr id="1" name=""/>
        <p:cNvGrpSpPr/>
        <p:nvPr/>
      </p:nvGrpSpPr>
      <p:grpSpPr>
        <a:xfrm>
          <a:off x="0" y="0"/>
          <a:ext cx="0" cy="0"/>
          <a:chOff x="0" y="0"/>
          <a:chExt cx="0" cy="0"/>
        </a:xfrm>
      </p:grpSpPr>
      <p:sp>
        <p:nvSpPr>
          <p:cNvPr id="57" name="Texte du titre"/>
          <p:cNvSpPr txBox="1"/>
          <p:nvPr>
            <p:ph type="title"/>
          </p:nvPr>
        </p:nvSpPr>
        <p:spPr>
          <a:prstGeom prst="rect">
            <a:avLst/>
          </a:prstGeom>
        </p:spPr>
        <p:txBody>
          <a:bodyPr/>
          <a:lstStyle/>
          <a:p>
            <a:pPr/>
            <a:r>
              <a:t>Texte du titre</a:t>
            </a:r>
          </a:p>
        </p:txBody>
      </p:sp>
      <p:sp>
        <p:nvSpPr>
          <p:cNvPr id="5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de">
    <p:spTree>
      <p:nvGrpSpPr>
        <p:cNvPr id="1" name=""/>
        <p:cNvGrpSpPr/>
        <p:nvPr/>
      </p:nvGrpSpPr>
      <p:grpSpPr>
        <a:xfrm>
          <a:off x="0" y="0"/>
          <a:ext cx="0" cy="0"/>
          <a:chOff x="0" y="0"/>
          <a:chExt cx="0" cy="0"/>
        </a:xfrm>
      </p:grpSpPr>
      <p:sp>
        <p:nvSpPr>
          <p:cNvPr id="6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u avec légende">
    <p:spTree>
      <p:nvGrpSpPr>
        <p:cNvPr id="1" name=""/>
        <p:cNvGrpSpPr/>
        <p:nvPr/>
      </p:nvGrpSpPr>
      <p:grpSpPr>
        <a:xfrm>
          <a:off x="0" y="0"/>
          <a:ext cx="0" cy="0"/>
          <a:chOff x="0" y="0"/>
          <a:chExt cx="0" cy="0"/>
        </a:xfrm>
      </p:grpSpPr>
      <p:sp>
        <p:nvSpPr>
          <p:cNvPr id="72" name="Texte du titre"/>
          <p:cNvSpPr txBox="1"/>
          <p:nvPr>
            <p:ph type="title"/>
          </p:nvPr>
        </p:nvSpPr>
        <p:spPr>
          <a:xfrm>
            <a:off x="839787" y="457200"/>
            <a:ext cx="3932239" cy="1600200"/>
          </a:xfrm>
          <a:prstGeom prst="rect">
            <a:avLst/>
          </a:prstGeom>
        </p:spPr>
        <p:txBody>
          <a:bodyPr anchor="b"/>
          <a:lstStyle>
            <a:lvl1pPr>
              <a:defRPr sz="3200"/>
            </a:lvl1pPr>
          </a:lstStyle>
          <a:p>
            <a:pPr/>
            <a:r>
              <a:t>Texte du titre</a:t>
            </a:r>
          </a:p>
        </p:txBody>
      </p:sp>
      <p:sp>
        <p:nvSpPr>
          <p:cNvPr id="73" name="Texte niveau 1…"/>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Texte niveau 1</a:t>
            </a:r>
          </a:p>
          <a:p>
            <a:pPr lvl="1"/>
            <a:r>
              <a:t>Texte niveau 2</a:t>
            </a:r>
          </a:p>
          <a:p>
            <a:pPr lvl="2"/>
            <a:r>
              <a:t>Texte niveau 3</a:t>
            </a:r>
          </a:p>
          <a:p>
            <a:pPr lvl="3"/>
            <a:r>
              <a:t>Texte niveau 4</a:t>
            </a:r>
          </a:p>
          <a:p>
            <a:pPr lvl="4"/>
            <a:r>
              <a:t>Texte niveau 5</a:t>
            </a:r>
          </a:p>
        </p:txBody>
      </p:sp>
      <p:sp>
        <p:nvSpPr>
          <p:cNvPr id="74" name="Espace réservé du texte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mage avec légende">
    <p:spTree>
      <p:nvGrpSpPr>
        <p:cNvPr id="1" name=""/>
        <p:cNvGrpSpPr/>
        <p:nvPr/>
      </p:nvGrpSpPr>
      <p:grpSpPr>
        <a:xfrm>
          <a:off x="0" y="0"/>
          <a:ext cx="0" cy="0"/>
          <a:chOff x="0" y="0"/>
          <a:chExt cx="0" cy="0"/>
        </a:xfrm>
      </p:grpSpPr>
      <p:sp>
        <p:nvSpPr>
          <p:cNvPr id="82" name="Texte du titre"/>
          <p:cNvSpPr txBox="1"/>
          <p:nvPr>
            <p:ph type="title"/>
          </p:nvPr>
        </p:nvSpPr>
        <p:spPr>
          <a:xfrm>
            <a:off x="839787" y="457200"/>
            <a:ext cx="3932239" cy="1600200"/>
          </a:xfrm>
          <a:prstGeom prst="rect">
            <a:avLst/>
          </a:prstGeom>
        </p:spPr>
        <p:txBody>
          <a:bodyPr anchor="b"/>
          <a:lstStyle>
            <a:lvl1pPr>
              <a:defRPr sz="3200"/>
            </a:lvl1pPr>
          </a:lstStyle>
          <a:p>
            <a:pPr/>
            <a:r>
              <a:t>Texte du titre</a:t>
            </a:r>
          </a:p>
        </p:txBody>
      </p:sp>
      <p:sp>
        <p:nvSpPr>
          <p:cNvPr id="83" name="Espace réservé pour une image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Texte niveau 1…"/>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Texte niveau 1</a:t>
            </a:r>
          </a:p>
          <a:p>
            <a:pPr lvl="1"/>
            <a:r>
              <a:t>Texte niveau 2</a:t>
            </a:r>
          </a:p>
          <a:p>
            <a:pPr lvl="2"/>
            <a:r>
              <a:t>Texte niveau 3</a:t>
            </a:r>
          </a:p>
          <a:p>
            <a:pPr lvl="3"/>
            <a:r>
              <a:t>Texte niveau 4</a:t>
            </a:r>
          </a:p>
          <a:p>
            <a:pPr lvl="4"/>
            <a:r>
              <a:t>Texte niveau 5</a:t>
            </a:r>
          </a:p>
        </p:txBody>
      </p:sp>
      <p:sp>
        <p:nvSpPr>
          <p:cNvPr id="8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e du titre"/>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Texte du titre</a:t>
            </a:r>
          </a:p>
        </p:txBody>
      </p:sp>
      <p:sp>
        <p:nvSpPr>
          <p:cNvPr id="3" name="Texte niveau 1…"/>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5.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ZoneTexte 1"/>
          <p:cNvSpPr txBox="1"/>
          <p:nvPr/>
        </p:nvSpPr>
        <p:spPr>
          <a:xfrm>
            <a:off x="2601533" y="141668"/>
            <a:ext cx="6729522"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Apprentissage par projet et  pédagogie par projet</a:t>
            </a:r>
          </a:p>
        </p:txBody>
      </p:sp>
      <p:sp>
        <p:nvSpPr>
          <p:cNvPr id="95" name="ZoneTexte 2"/>
          <p:cNvSpPr txBox="1"/>
          <p:nvPr/>
        </p:nvSpPr>
        <p:spPr>
          <a:xfrm>
            <a:off x="181309" y="834980"/>
            <a:ext cx="11784171" cy="36399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Char char="-"/>
              <a:defRPr sz="2400">
                <a:latin typeface="Arial"/>
                <a:ea typeface="Arial"/>
                <a:cs typeface="Arial"/>
                <a:sym typeface="Arial"/>
              </a:defRPr>
            </a:pPr>
            <a:r>
              <a:t>Les deux dénominations peuvent être utilisées ! </a:t>
            </a:r>
          </a:p>
          <a:p>
            <a:pPr algn="ctr">
              <a:defRPr sz="2400">
                <a:latin typeface="Arial"/>
                <a:ea typeface="Arial"/>
                <a:cs typeface="Arial"/>
                <a:sym typeface="Arial"/>
              </a:defRPr>
            </a:pPr>
          </a:p>
          <a:p>
            <a:pPr>
              <a:defRPr b="1" sz="2400">
                <a:solidFill>
                  <a:srgbClr val="FF0000"/>
                </a:solidFill>
                <a:latin typeface="Arial"/>
                <a:ea typeface="Arial"/>
                <a:cs typeface="Arial"/>
                <a:sym typeface="Arial"/>
              </a:defRPr>
            </a:pPr>
            <a:r>
              <a:t>MAIS </a:t>
            </a:r>
            <a:r>
              <a:rPr>
                <a:solidFill>
                  <a:srgbClr val="000000"/>
                </a:solidFill>
              </a:rPr>
              <a:t> </a:t>
            </a:r>
            <a:endParaRPr>
              <a:solidFill>
                <a:srgbClr val="000000"/>
              </a:solidFill>
            </a:endParaRPr>
          </a:p>
          <a:p>
            <a:pPr marL="285750" indent="-285750">
              <a:buSzPct val="100000"/>
              <a:buChar char="-"/>
              <a:defRPr sz="2400">
                <a:latin typeface="Arial"/>
                <a:ea typeface="Arial"/>
                <a:cs typeface="Arial"/>
                <a:sym typeface="Arial"/>
              </a:defRPr>
            </a:pPr>
          </a:p>
          <a:p>
            <a:pPr marL="285750" indent="-285750">
              <a:buSzPct val="100000"/>
              <a:buChar char="-"/>
              <a:defRPr sz="2400">
                <a:latin typeface="Arial"/>
                <a:ea typeface="Arial"/>
                <a:cs typeface="Arial"/>
                <a:sym typeface="Arial"/>
              </a:defRPr>
            </a:pPr>
            <a:r>
              <a:t>Apprentissage par projet =&gt; on met l’accent sur l’acte d’apprendre et l’apprenant </a:t>
            </a:r>
          </a:p>
          <a:p>
            <a:pPr marL="285750" indent="-285750">
              <a:buSzPct val="100000"/>
              <a:buChar char="-"/>
              <a:defRPr sz="2400">
                <a:latin typeface="Arial"/>
                <a:ea typeface="Arial"/>
                <a:cs typeface="Arial"/>
                <a:sym typeface="Arial"/>
              </a:defRPr>
            </a:pPr>
          </a:p>
          <a:p>
            <a:pPr marL="285750" indent="-285750">
              <a:buSzPct val="100000"/>
              <a:buChar char="-"/>
              <a:defRPr sz="2400">
                <a:latin typeface="Arial"/>
                <a:ea typeface="Arial"/>
                <a:cs typeface="Arial"/>
                <a:sym typeface="Arial"/>
              </a:defRPr>
            </a:pPr>
            <a:r>
              <a:t>Pédagogie par projet =&gt; on met l’accent sur l’acte d’enseigner et l’enseignant</a:t>
            </a:r>
          </a:p>
          <a:p>
            <a:pPr>
              <a:defRPr>
                <a:latin typeface="Arial"/>
                <a:ea typeface="Arial"/>
                <a:cs typeface="Arial"/>
                <a:sym typeface="Arial"/>
              </a:defRPr>
            </a:pPr>
          </a:p>
          <a:p>
            <a:pPr>
              <a:defRPr>
                <a:latin typeface="Arial"/>
                <a:ea typeface="Arial"/>
                <a:cs typeface="Arial"/>
                <a:sym typeface="Arial"/>
              </a:defRPr>
            </a:pPr>
          </a:p>
          <a:p>
            <a:pPr>
              <a:defRPr>
                <a:latin typeface="Arial"/>
                <a:ea typeface="Arial"/>
                <a:cs typeface="Arial"/>
                <a:sym typeface="Arial"/>
              </a:defRPr>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ZoneTexte 1"/>
          <p:cNvSpPr txBox="1"/>
          <p:nvPr/>
        </p:nvSpPr>
        <p:spPr>
          <a:xfrm>
            <a:off x="2923505" y="0"/>
            <a:ext cx="6745744"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caractéristiques de l’apprentissage par projet</a:t>
            </a:r>
          </a:p>
        </p:txBody>
      </p:sp>
      <p:sp>
        <p:nvSpPr>
          <p:cNvPr id="133" name="Rectangle 3"/>
          <p:cNvSpPr txBox="1"/>
          <p:nvPr/>
        </p:nvSpPr>
        <p:spPr>
          <a:xfrm>
            <a:off x="218940" y="1047970"/>
            <a:ext cx="11973060" cy="50598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14350" indent="-514350" algn="just">
              <a:buSzPct val="100000"/>
              <a:buChar char="❑"/>
              <a:defRPr b="1" sz="2400">
                <a:latin typeface="Arial"/>
                <a:ea typeface="Arial"/>
                <a:cs typeface="Arial"/>
                <a:sym typeface="Arial"/>
              </a:defRPr>
            </a:pPr>
            <a:r>
              <a:t>3. </a:t>
            </a:r>
            <a:r>
              <a:rPr b="0"/>
              <a:t>Le projet s’intègre dans un tra-jet =&gt; un trajet en amont, celui de l’histoire personnelle de l’auteur dans laquelle il est inscrit + un trajet en aval qui prévoit les étapes envisagées pour réaliser le projet. </a:t>
            </a:r>
            <a:r>
              <a:rPr>
                <a:solidFill>
                  <a:srgbClr val="FF0000"/>
                </a:solidFill>
              </a:rPr>
              <a:t>Donc  : apprentissage par projet = tenir compte du niveau et du parcours des élèves + pilotage = préparer, organiser et suivre un plan. </a:t>
            </a:r>
            <a:endParaRPr>
              <a:solidFill>
                <a:srgbClr val="FF0000"/>
              </a:solidFill>
            </a:endParaRPr>
          </a:p>
          <a:p>
            <a:pPr marL="514350" indent="-514350" algn="just">
              <a:buSzPct val="100000"/>
              <a:buAutoNum type="arabicPeriod" startAt="1"/>
              <a:defRPr sz="2400">
                <a:latin typeface="Arial"/>
                <a:ea typeface="Arial"/>
                <a:cs typeface="Arial"/>
                <a:sym typeface="Arial"/>
              </a:defRPr>
            </a:pPr>
          </a:p>
          <a:p>
            <a:pPr marL="514350" indent="-514350" algn="just">
              <a:buSzPct val="100000"/>
              <a:buChar char="❑"/>
              <a:defRPr b="1" sz="2400">
                <a:latin typeface="Arial"/>
                <a:ea typeface="Arial"/>
                <a:cs typeface="Arial"/>
                <a:sym typeface="Arial"/>
              </a:defRPr>
            </a:pPr>
            <a:r>
              <a:t>4. </a:t>
            </a:r>
            <a:r>
              <a:rPr b="0"/>
              <a:t>Le projet travaille sur le re-jet =&gt; en privilégiant l’objet visé, le sujet-auteur exclu d’autres objets, son choix procède souvent par élimination =&gt; il met de côté les objets qui n’entrent pas dans le champs de ses intentions. </a:t>
            </a:r>
            <a:r>
              <a:rPr>
                <a:solidFill>
                  <a:srgbClr val="FF0000"/>
                </a:solidFill>
              </a:rPr>
              <a:t>Donc : apprentissage par projet = faire des choix (textes de références, notions…).</a:t>
            </a:r>
            <a:endParaRPr>
              <a:solidFill>
                <a:srgbClr val="FF0000"/>
              </a:solidFill>
            </a:endParaRPr>
          </a:p>
          <a:p>
            <a:pPr algn="just">
              <a:defRPr b="1" sz="2400">
                <a:solidFill>
                  <a:srgbClr val="FF0000"/>
                </a:solidFill>
                <a:latin typeface="Arial"/>
                <a:ea typeface="Arial"/>
                <a:cs typeface="Arial"/>
                <a:sym typeface="Arial"/>
              </a:defRPr>
            </a:pPr>
            <a:r>
              <a:t> </a:t>
            </a:r>
          </a:p>
          <a:p>
            <a:pPr marL="514350" indent="-514350" algn="just">
              <a:buSzPct val="100000"/>
              <a:buChar char="❑"/>
              <a:defRPr b="1" sz="2400">
                <a:latin typeface="Arial"/>
                <a:ea typeface="Arial"/>
                <a:cs typeface="Arial"/>
                <a:sym typeface="Arial"/>
              </a:defRPr>
            </a:pPr>
            <a:r>
              <a:t>5. </a:t>
            </a:r>
            <a:r>
              <a:rPr b="0"/>
              <a:t>Le projet génère un sur-jet =&gt; le projet implique et génère des liens avec d’autres projets, d’autres acteurs… </a:t>
            </a:r>
            <a:r>
              <a:rPr>
                <a:solidFill>
                  <a:srgbClr val="FF0000"/>
                </a:solidFill>
              </a:rPr>
              <a:t>Donc : apprentissage par projet = interdisciplinarité + travail en équipe + fédérer les élèves des différentes classes.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ZoneTexte 2"/>
          <p:cNvSpPr txBox="1"/>
          <p:nvPr/>
        </p:nvSpPr>
        <p:spPr>
          <a:xfrm>
            <a:off x="2949261" y="0"/>
            <a:ext cx="6745745"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caractéristiques de l’apprentissage par projet</a:t>
            </a:r>
          </a:p>
        </p:txBody>
      </p:sp>
      <p:sp>
        <p:nvSpPr>
          <p:cNvPr id="136" name="Rectangle 3"/>
          <p:cNvSpPr txBox="1"/>
          <p:nvPr/>
        </p:nvSpPr>
        <p:spPr>
          <a:xfrm>
            <a:off x="167426" y="926134"/>
            <a:ext cx="11410682" cy="5415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buSzPct val="100000"/>
              <a:buChar char="❖"/>
              <a:defRPr sz="2400">
                <a:latin typeface="Arial"/>
                <a:ea typeface="Arial"/>
                <a:cs typeface="Arial"/>
                <a:sym typeface="Arial"/>
              </a:defRPr>
            </a:pPr>
            <a:r>
              <a:t>Projet = problème </a:t>
            </a:r>
          </a:p>
          <a:p>
            <a:pPr algn="just">
              <a:defRPr sz="2400">
                <a:latin typeface="Arial"/>
                <a:ea typeface="Arial"/>
                <a:cs typeface="Arial"/>
                <a:sym typeface="Arial"/>
              </a:defRPr>
            </a:pPr>
          </a:p>
          <a:p>
            <a:pPr algn="just">
              <a:defRPr sz="2400">
                <a:latin typeface="Arial"/>
                <a:ea typeface="Arial"/>
                <a:cs typeface="Arial"/>
                <a:sym typeface="Arial"/>
              </a:defRPr>
            </a:pPr>
            <a:r>
              <a:t>	projet = étymologie latine = participe passé </a:t>
            </a:r>
            <a:r>
              <a:rPr i="1"/>
              <a:t>projectum</a:t>
            </a:r>
            <a:r>
              <a:t> = jeté</a:t>
            </a:r>
            <a:r>
              <a:rPr i="1"/>
              <a:t> en avant</a:t>
            </a:r>
            <a:endParaRPr i="1"/>
          </a:p>
          <a:p>
            <a:pPr algn="just">
              <a:defRPr i="1" sz="2400">
                <a:latin typeface="Arial"/>
                <a:ea typeface="Arial"/>
                <a:cs typeface="Arial"/>
                <a:sym typeface="Arial"/>
              </a:defRPr>
            </a:pPr>
          </a:p>
          <a:p>
            <a:pPr algn="just">
              <a:defRPr i="1" sz="2400">
                <a:latin typeface="Arial"/>
                <a:ea typeface="Arial"/>
                <a:cs typeface="Arial"/>
                <a:sym typeface="Arial"/>
              </a:defRPr>
            </a:pPr>
          </a:p>
          <a:p>
            <a:pPr algn="just">
              <a:defRPr i="1" sz="2400">
                <a:latin typeface="Arial"/>
                <a:ea typeface="Arial"/>
                <a:cs typeface="Arial"/>
                <a:sym typeface="Arial"/>
              </a:defRPr>
            </a:pPr>
            <a:r>
              <a:t>	</a:t>
            </a:r>
            <a:r>
              <a:rPr i="0"/>
              <a:t>problème = étymologie grecque = substantif </a:t>
            </a:r>
            <a:r>
              <a:t>problêma</a:t>
            </a:r>
            <a:r>
              <a:rPr i="0"/>
              <a:t> = ce qui est jeté 	devant soi</a:t>
            </a:r>
            <a:endParaRPr i="0"/>
          </a:p>
          <a:p>
            <a:pPr algn="just">
              <a:defRPr sz="2400">
                <a:latin typeface="Arial"/>
                <a:ea typeface="Arial"/>
                <a:cs typeface="Arial"/>
                <a:sym typeface="Arial"/>
              </a:defRPr>
            </a:pPr>
          </a:p>
          <a:p>
            <a:pPr algn="just">
              <a:defRPr b="1" sz="2400">
                <a:solidFill>
                  <a:srgbClr val="FF0000"/>
                </a:solidFill>
                <a:latin typeface="Arial"/>
                <a:ea typeface="Arial"/>
                <a:cs typeface="Arial"/>
                <a:sym typeface="Arial"/>
              </a:defRPr>
            </a:pPr>
            <a:r>
              <a:t>Donc : projet et problème en provenant étymologiquement de deux héritages linguistiques différents arrivent à signifier dans notre langue la même chose. La différence réside dans ce que le projet jette une intention, le problème, une question. </a:t>
            </a:r>
          </a:p>
          <a:p>
            <a:pPr algn="just">
              <a:defRPr sz="2400">
                <a:latin typeface="Arial"/>
                <a:ea typeface="Arial"/>
                <a:cs typeface="Arial"/>
                <a:sym typeface="Arial"/>
              </a:defRPr>
            </a:pPr>
          </a:p>
          <a:p>
            <a:pPr algn="just">
              <a:defRPr b="1" sz="2400">
                <a:solidFill>
                  <a:srgbClr val="FF0000"/>
                </a:solidFill>
                <a:latin typeface="Arial"/>
                <a:ea typeface="Arial"/>
                <a:cs typeface="Arial"/>
                <a:sym typeface="Arial"/>
              </a:defRPr>
            </a:pPr>
            <a:r>
              <a:t>Donc : apprentissage par projet = une intention + une question.  </a:t>
            </a:r>
          </a:p>
        </p:txBody>
      </p:sp>
      <p:grpSp>
        <p:nvGrpSpPr>
          <p:cNvPr id="140" name="Flèche courbée vers la droite 4"/>
          <p:cNvGrpSpPr/>
          <p:nvPr/>
        </p:nvGrpSpPr>
        <p:grpSpPr>
          <a:xfrm>
            <a:off x="512861" y="2402526"/>
            <a:ext cx="553938" cy="676942"/>
            <a:chOff x="0" y="0"/>
            <a:chExt cx="553937" cy="676940"/>
          </a:xfrm>
        </p:grpSpPr>
        <p:sp>
          <p:nvSpPr>
            <p:cNvPr id="137" name="Figure"/>
            <p:cNvSpPr/>
            <p:nvPr/>
          </p:nvSpPr>
          <p:spPr>
            <a:xfrm>
              <a:off x="0" y="0"/>
              <a:ext cx="553938" cy="676941"/>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5" y="7608"/>
                  </a:moveTo>
                  <a:cubicBezTo>
                    <a:pt x="5" y="11077"/>
                    <a:pt x="5969" y="14106"/>
                    <a:pt x="14505" y="14974"/>
                  </a:cubicBezTo>
                  <a:lnTo>
                    <a:pt x="14505" y="12765"/>
                  </a:lnTo>
                  <a:lnTo>
                    <a:pt x="19338" y="17424"/>
                  </a:lnTo>
                  <a:lnTo>
                    <a:pt x="14505" y="21600"/>
                  </a:lnTo>
                  <a:lnTo>
                    <a:pt x="14505" y="19391"/>
                  </a:lnTo>
                  <a:cubicBezTo>
                    <a:pt x="5969" y="18524"/>
                    <a:pt x="5" y="15494"/>
                    <a:pt x="5" y="12025"/>
                  </a:cubicBezTo>
                  <a:close/>
                  <a:moveTo>
                    <a:pt x="19338" y="4418"/>
                  </a:moveTo>
                  <a:cubicBezTo>
                    <a:pt x="10823" y="4418"/>
                    <a:pt x="3310" y="6610"/>
                    <a:pt x="838" y="9816"/>
                  </a:cubicBezTo>
                  <a:lnTo>
                    <a:pt x="838" y="9816"/>
                  </a:lnTo>
                  <a:cubicBezTo>
                    <a:pt x="-2262" y="5796"/>
                    <a:pt x="3508" y="1548"/>
                    <a:pt x="13725" y="328"/>
                  </a:cubicBezTo>
                  <a:cubicBezTo>
                    <a:pt x="15545" y="110"/>
                    <a:pt x="17436" y="0"/>
                    <a:pt x="19338"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sp>
          <p:nvSpPr>
            <p:cNvPr id="138" name="Figure"/>
            <p:cNvSpPr/>
            <p:nvPr/>
          </p:nvSpPr>
          <p:spPr>
            <a:xfrm>
              <a:off x="0" y="0"/>
              <a:ext cx="553938" cy="307645"/>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19338" y="9721"/>
                  </a:moveTo>
                  <a:cubicBezTo>
                    <a:pt x="10823" y="9721"/>
                    <a:pt x="3310" y="14545"/>
                    <a:pt x="838" y="21600"/>
                  </a:cubicBezTo>
                  <a:lnTo>
                    <a:pt x="838" y="21600"/>
                  </a:lnTo>
                  <a:cubicBezTo>
                    <a:pt x="-2262" y="12753"/>
                    <a:pt x="3508" y="3405"/>
                    <a:pt x="13725" y="721"/>
                  </a:cubicBezTo>
                  <a:cubicBezTo>
                    <a:pt x="15545" y="243"/>
                    <a:pt x="17436" y="0"/>
                    <a:pt x="19338" y="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p>
          </p:txBody>
        </p:sp>
        <p:sp>
          <p:nvSpPr>
            <p:cNvPr id="139" name="Ligne"/>
            <p:cNvSpPr/>
            <p:nvPr/>
          </p:nvSpPr>
          <p:spPr>
            <a:xfrm>
              <a:off x="146" y="0"/>
              <a:ext cx="553792" cy="676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608"/>
                  </a:moveTo>
                  <a:cubicBezTo>
                    <a:pt x="0" y="11077"/>
                    <a:pt x="6663" y="14106"/>
                    <a:pt x="16200" y="14974"/>
                  </a:cubicBezTo>
                  <a:lnTo>
                    <a:pt x="16200" y="12765"/>
                  </a:lnTo>
                  <a:lnTo>
                    <a:pt x="21600" y="17424"/>
                  </a:lnTo>
                  <a:lnTo>
                    <a:pt x="16200" y="21600"/>
                  </a:lnTo>
                  <a:lnTo>
                    <a:pt x="16200" y="19391"/>
                  </a:lnTo>
                  <a:cubicBezTo>
                    <a:pt x="6663" y="18524"/>
                    <a:pt x="0" y="15494"/>
                    <a:pt x="0" y="12025"/>
                  </a:cubicBezTo>
                  <a:lnTo>
                    <a:pt x="0" y="7608"/>
                  </a:lnTo>
                  <a:cubicBezTo>
                    <a:pt x="0" y="3406"/>
                    <a:pt x="9671" y="0"/>
                    <a:pt x="21600" y="0"/>
                  </a:cubicBezTo>
                  <a:lnTo>
                    <a:pt x="21600" y="4418"/>
                  </a:lnTo>
                  <a:cubicBezTo>
                    <a:pt x="12086" y="4418"/>
                    <a:pt x="3693" y="6610"/>
                    <a:pt x="930" y="9816"/>
                  </a:cubicBezTo>
                </a:path>
              </a:pathLst>
            </a:custGeom>
            <a:noFill/>
            <a:ln w="12700" cap="flat">
              <a:solidFill>
                <a:srgbClr val="42719B"/>
              </a:solidFill>
              <a:prstDash val="solid"/>
              <a:miter lim="800000"/>
            </a:ln>
            <a:effectLst/>
          </p:spPr>
          <p:txBody>
            <a:bodyPr wrap="square" lIns="45719" tIns="45719" rIns="45719" bIns="45719" numCol="1" anchor="ctr">
              <a:noAutofit/>
            </a:bodyPr>
            <a:lstStyle/>
            <a:p>
              <a:pPr algn="ctr"/>
            </a:p>
          </p:txBody>
        </p:sp>
      </p:grpSp>
      <p:grpSp>
        <p:nvGrpSpPr>
          <p:cNvPr id="144" name="Flèche courbée vers la droite 5"/>
          <p:cNvGrpSpPr/>
          <p:nvPr/>
        </p:nvGrpSpPr>
        <p:grpSpPr>
          <a:xfrm>
            <a:off x="512861" y="1414048"/>
            <a:ext cx="553938" cy="676941"/>
            <a:chOff x="0" y="0"/>
            <a:chExt cx="553937" cy="676940"/>
          </a:xfrm>
        </p:grpSpPr>
        <p:sp>
          <p:nvSpPr>
            <p:cNvPr id="141" name="Figure"/>
            <p:cNvSpPr/>
            <p:nvPr/>
          </p:nvSpPr>
          <p:spPr>
            <a:xfrm>
              <a:off x="0" y="0"/>
              <a:ext cx="553938" cy="676941"/>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5" y="7608"/>
                  </a:moveTo>
                  <a:cubicBezTo>
                    <a:pt x="5" y="11077"/>
                    <a:pt x="5969" y="14106"/>
                    <a:pt x="14505" y="14974"/>
                  </a:cubicBezTo>
                  <a:lnTo>
                    <a:pt x="14505" y="12765"/>
                  </a:lnTo>
                  <a:lnTo>
                    <a:pt x="19338" y="17424"/>
                  </a:lnTo>
                  <a:lnTo>
                    <a:pt x="14505" y="21600"/>
                  </a:lnTo>
                  <a:lnTo>
                    <a:pt x="14505" y="19391"/>
                  </a:lnTo>
                  <a:cubicBezTo>
                    <a:pt x="5969" y="18524"/>
                    <a:pt x="5" y="15494"/>
                    <a:pt x="5" y="12025"/>
                  </a:cubicBezTo>
                  <a:close/>
                  <a:moveTo>
                    <a:pt x="19338" y="4418"/>
                  </a:moveTo>
                  <a:cubicBezTo>
                    <a:pt x="10823" y="4418"/>
                    <a:pt x="3310" y="6610"/>
                    <a:pt x="838" y="9816"/>
                  </a:cubicBezTo>
                  <a:lnTo>
                    <a:pt x="838" y="9816"/>
                  </a:lnTo>
                  <a:cubicBezTo>
                    <a:pt x="-2262" y="5796"/>
                    <a:pt x="3508" y="1548"/>
                    <a:pt x="13725" y="328"/>
                  </a:cubicBezTo>
                  <a:cubicBezTo>
                    <a:pt x="15545" y="110"/>
                    <a:pt x="17436" y="0"/>
                    <a:pt x="19338"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sp>
          <p:nvSpPr>
            <p:cNvPr id="142" name="Figure"/>
            <p:cNvSpPr/>
            <p:nvPr/>
          </p:nvSpPr>
          <p:spPr>
            <a:xfrm>
              <a:off x="0" y="0"/>
              <a:ext cx="553938" cy="307645"/>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19338" y="9721"/>
                  </a:moveTo>
                  <a:cubicBezTo>
                    <a:pt x="10823" y="9721"/>
                    <a:pt x="3310" y="14545"/>
                    <a:pt x="838" y="21600"/>
                  </a:cubicBezTo>
                  <a:lnTo>
                    <a:pt x="838" y="21600"/>
                  </a:lnTo>
                  <a:cubicBezTo>
                    <a:pt x="-2262" y="12753"/>
                    <a:pt x="3508" y="3405"/>
                    <a:pt x="13725" y="721"/>
                  </a:cubicBezTo>
                  <a:cubicBezTo>
                    <a:pt x="15545" y="243"/>
                    <a:pt x="17436" y="0"/>
                    <a:pt x="19338" y="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p>
          </p:txBody>
        </p:sp>
        <p:sp>
          <p:nvSpPr>
            <p:cNvPr id="143" name="Ligne"/>
            <p:cNvSpPr/>
            <p:nvPr/>
          </p:nvSpPr>
          <p:spPr>
            <a:xfrm>
              <a:off x="146" y="0"/>
              <a:ext cx="553792" cy="676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608"/>
                  </a:moveTo>
                  <a:cubicBezTo>
                    <a:pt x="0" y="11077"/>
                    <a:pt x="6663" y="14106"/>
                    <a:pt x="16200" y="14974"/>
                  </a:cubicBezTo>
                  <a:lnTo>
                    <a:pt x="16200" y="12765"/>
                  </a:lnTo>
                  <a:lnTo>
                    <a:pt x="21600" y="17424"/>
                  </a:lnTo>
                  <a:lnTo>
                    <a:pt x="16200" y="21600"/>
                  </a:lnTo>
                  <a:lnTo>
                    <a:pt x="16200" y="19391"/>
                  </a:lnTo>
                  <a:cubicBezTo>
                    <a:pt x="6663" y="18524"/>
                    <a:pt x="0" y="15494"/>
                    <a:pt x="0" y="12025"/>
                  </a:cubicBezTo>
                  <a:lnTo>
                    <a:pt x="0" y="7608"/>
                  </a:lnTo>
                  <a:cubicBezTo>
                    <a:pt x="0" y="3406"/>
                    <a:pt x="9671" y="0"/>
                    <a:pt x="21600" y="0"/>
                  </a:cubicBezTo>
                  <a:lnTo>
                    <a:pt x="21600" y="4418"/>
                  </a:lnTo>
                  <a:cubicBezTo>
                    <a:pt x="12086" y="4418"/>
                    <a:pt x="3693" y="6610"/>
                    <a:pt x="930" y="9816"/>
                  </a:cubicBezTo>
                </a:path>
              </a:pathLst>
            </a:custGeom>
            <a:noFill/>
            <a:ln w="12700" cap="flat">
              <a:solidFill>
                <a:srgbClr val="42719B"/>
              </a:solidFill>
              <a:prstDash val="solid"/>
              <a:miter lim="800000"/>
            </a:ln>
            <a:effectLst/>
          </p:spPr>
          <p:txBody>
            <a:bodyPr wrap="square" lIns="45719" tIns="45719" rIns="45719" bIns="45719" numCol="1" anchor="ctr">
              <a:noAutofit/>
            </a:bodyPr>
            <a:lstStyle/>
            <a:p>
              <a:pPr algn="ctr"/>
            </a:p>
          </p:txBody>
        </p:sp>
      </p:gr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Rectangle 1"/>
          <p:cNvSpPr txBox="1"/>
          <p:nvPr/>
        </p:nvSpPr>
        <p:spPr>
          <a:xfrm>
            <a:off x="4362893" y="564333"/>
            <a:ext cx="2983966"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2400">
                <a:solidFill>
                  <a:srgbClr val="FF0000"/>
                </a:solidFill>
                <a:latin typeface="Elephant"/>
                <a:ea typeface="Elephant"/>
                <a:cs typeface="Elephant"/>
                <a:sym typeface="Elephant"/>
              </a:defRPr>
            </a:lvl1pPr>
          </a:lstStyle>
          <a:p>
            <a:pPr/>
            <a:r>
              <a:t>Phyllis C. Blumenfeld</a:t>
            </a:r>
          </a:p>
        </p:txBody>
      </p:sp>
      <p:sp>
        <p:nvSpPr>
          <p:cNvPr id="147" name="ZoneTexte 2"/>
          <p:cNvSpPr txBox="1"/>
          <p:nvPr/>
        </p:nvSpPr>
        <p:spPr>
          <a:xfrm>
            <a:off x="2756079" y="0"/>
            <a:ext cx="6745744"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caractéristiques de l’apprentissage par projet</a:t>
            </a:r>
          </a:p>
        </p:txBody>
      </p:sp>
      <p:sp>
        <p:nvSpPr>
          <p:cNvPr id="148" name="Rectangle 3"/>
          <p:cNvSpPr txBox="1"/>
          <p:nvPr/>
        </p:nvSpPr>
        <p:spPr>
          <a:xfrm>
            <a:off x="167425" y="1196794"/>
            <a:ext cx="11771292" cy="4755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400">
                <a:latin typeface="Arial"/>
                <a:ea typeface="Arial"/>
                <a:cs typeface="Arial"/>
                <a:sym typeface="Arial"/>
              </a:defRPr>
            </a:pPr>
            <a:r>
              <a:t>« </a:t>
            </a:r>
            <a:r>
              <a:rPr i="1"/>
              <a:t>There are two essential components of projects : They require a question or problem that serves to organize and drive activities ; and these activities result in a series of artifacts, or products, that culminate in a final product that addresses the driving question.</a:t>
            </a:r>
            <a:r>
              <a:t> »</a:t>
            </a:r>
          </a:p>
          <a:p>
            <a:pPr algn="just">
              <a:defRPr sz="2400">
                <a:latin typeface="Arial"/>
                <a:ea typeface="Arial"/>
                <a:cs typeface="Arial"/>
                <a:sym typeface="Arial"/>
              </a:defRPr>
            </a:pPr>
          </a:p>
          <a:p>
            <a:pPr algn="r">
              <a:defRPr b="1" sz="1400">
                <a:latin typeface="Arial"/>
                <a:ea typeface="Arial"/>
                <a:cs typeface="Arial"/>
                <a:sym typeface="Arial"/>
              </a:defRPr>
            </a:pPr>
            <a:r>
              <a:t>BLUMENFIELD Phyllis C., SOLOWAY Elliot, MARX Ronald W. et al</a:t>
            </a:r>
            <a:r>
              <a:rPr b="0"/>
              <a:t> ; « Motivating Project-Based Learning : Sustaining the Doing, Supporting the Learning », in Educational Psychologist, Routledge, 1991, vol. 26, n°3-4, p. 396-398</a:t>
            </a:r>
            <a:endParaRPr b="0"/>
          </a:p>
          <a:p>
            <a:pPr algn="just">
              <a:defRPr sz="2400">
                <a:latin typeface="Arial"/>
                <a:ea typeface="Arial"/>
                <a:cs typeface="Arial"/>
                <a:sym typeface="Arial"/>
              </a:defRPr>
            </a:pPr>
          </a:p>
          <a:p>
            <a:pPr algn="just">
              <a:defRPr sz="2400">
                <a:latin typeface="Arial"/>
                <a:ea typeface="Arial"/>
                <a:cs typeface="Arial"/>
                <a:sym typeface="Arial"/>
              </a:defRPr>
            </a:pPr>
            <a:r>
              <a:t>« </a:t>
            </a:r>
            <a:r>
              <a:rPr i="1"/>
              <a:t>Il y a deux éléments essentiels dans les projets : ils nécessitent une question ou un problème qui sert à organiser et à animer les activités ; ces activités donnent lieu à une série d’artefacts ou de produits, qui aboutissent à une réalisation finale qui répond à la question directrice.</a:t>
            </a:r>
            <a:r>
              <a:t> » </a:t>
            </a:r>
          </a:p>
          <a:p>
            <a:pPr algn="just">
              <a:defRPr sz="2400">
                <a:latin typeface="Arial"/>
                <a:ea typeface="Arial"/>
                <a:cs typeface="Arial"/>
                <a:sym typeface="Arial"/>
              </a:defRPr>
            </a:pPr>
          </a:p>
        </p:txBody>
      </p:sp>
      <p:sp>
        <p:nvSpPr>
          <p:cNvPr id="149" name="Rectangle 4"/>
          <p:cNvSpPr txBox="1"/>
          <p:nvPr/>
        </p:nvSpPr>
        <p:spPr>
          <a:xfrm>
            <a:off x="167425" y="5630295"/>
            <a:ext cx="11771292" cy="13285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solidFill>
                  <a:srgbClr val="FF0000"/>
                </a:solidFill>
                <a:latin typeface="Arial"/>
                <a:ea typeface="Arial"/>
                <a:cs typeface="Arial"/>
                <a:sym typeface="Arial"/>
              </a:defRPr>
            </a:pPr>
            <a:r>
              <a:t>Donc : la production finale apporte toujours une réponse à la question posée en amont.  </a:t>
            </a:r>
          </a:p>
          <a:p>
            <a:pPr>
              <a:defRPr>
                <a:latin typeface="Arial"/>
                <a:ea typeface="Arial"/>
                <a:cs typeface="Arial"/>
                <a:sym typeface="Arial"/>
              </a:defRPr>
            </a:pPr>
          </a:p>
          <a:p>
            <a:pPr>
              <a:defRPr>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ZoneTexte 1"/>
          <p:cNvSpPr txBox="1"/>
          <p:nvPr/>
        </p:nvSpPr>
        <p:spPr>
          <a:xfrm>
            <a:off x="2756079" y="0"/>
            <a:ext cx="6745744"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caractéristiques de l’apprentissage par projet</a:t>
            </a:r>
          </a:p>
        </p:txBody>
      </p:sp>
      <p:sp>
        <p:nvSpPr>
          <p:cNvPr id="152" name="ZoneTexte 2"/>
          <p:cNvSpPr txBox="1"/>
          <p:nvPr/>
        </p:nvSpPr>
        <p:spPr>
          <a:xfrm>
            <a:off x="4211893" y="420974"/>
            <a:ext cx="2781411"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Philippe Perrenoud </a:t>
            </a:r>
          </a:p>
        </p:txBody>
      </p:sp>
      <p:sp>
        <p:nvSpPr>
          <p:cNvPr id="153" name="Rectangle 6"/>
          <p:cNvSpPr txBox="1"/>
          <p:nvPr/>
        </p:nvSpPr>
        <p:spPr>
          <a:xfrm>
            <a:off x="-463640" y="651805"/>
            <a:ext cx="12437414" cy="55678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R="445769" indent="521334" algn="just">
              <a:spcBef>
                <a:spcPts val="800"/>
              </a:spcBef>
              <a:defRPr sz="2400">
                <a:latin typeface="Arial"/>
                <a:ea typeface="Arial"/>
                <a:cs typeface="Arial"/>
                <a:sym typeface="Arial"/>
              </a:defRPr>
            </a:pPr>
            <a:r>
              <a:t> L’apprentissage par projet est :</a:t>
            </a:r>
          </a:p>
          <a:p>
            <a:pPr marL="109219" marR="445769" indent="412115" algn="just">
              <a:spcBef>
                <a:spcPts val="800"/>
              </a:spcBef>
              <a:defRPr sz="2400">
                <a:latin typeface="Arial"/>
                <a:ea typeface="Arial"/>
                <a:cs typeface="Arial"/>
                <a:sym typeface="Arial"/>
              </a:defRPr>
            </a:pPr>
            <a:r>
              <a:t>« </a:t>
            </a:r>
            <a:r>
              <a:rPr i="1"/>
              <a:t>•	est une entreprise collective gérée par le groupe-classe (l’enseignant (e) anime, mais ne décide pas de tout) ;</a:t>
            </a:r>
            <a:endParaRPr i="1"/>
          </a:p>
          <a:p>
            <a:pPr marL="109219" marR="445769" indent="412115" algn="just">
              <a:spcBef>
                <a:spcPts val="800"/>
              </a:spcBef>
              <a:defRPr i="1" sz="2400">
                <a:latin typeface="Arial"/>
                <a:ea typeface="Arial"/>
                <a:cs typeface="Arial"/>
                <a:sym typeface="Arial"/>
              </a:defRPr>
            </a:pPr>
            <a:r>
              <a:t>•	s’oriente vers une production concrète (au sens large : texte, journal, spectacle, exposition, maquette, carte, expérience scientifique, danse, chanson, bricolage, création artistique ou artisanale, fête, enquête, sortie, manifestation sportive, rallye, concours, jeu, etc.) ;</a:t>
            </a:r>
          </a:p>
          <a:p>
            <a:pPr marL="109219" marR="445769" indent="412115" algn="just">
              <a:spcBef>
                <a:spcPts val="800"/>
              </a:spcBef>
              <a:defRPr i="1" sz="2400">
                <a:latin typeface="Arial"/>
                <a:ea typeface="Arial"/>
                <a:cs typeface="Arial"/>
                <a:sym typeface="Arial"/>
              </a:defRPr>
            </a:pPr>
            <a:r>
              <a:t>•	induit un ensemble de tâches dans lesquelles tous les élèves peuvent s’impliquer et jouer un rôle actif, qui peut varier en fonction de leurs moyens et intérêts ;</a:t>
            </a:r>
          </a:p>
          <a:p>
            <a:pPr marL="109219" marR="445769" indent="412115" algn="just">
              <a:spcBef>
                <a:spcPts val="800"/>
              </a:spcBef>
              <a:defRPr i="1" sz="2400">
                <a:latin typeface="Arial"/>
                <a:ea typeface="Arial"/>
                <a:cs typeface="Arial"/>
                <a:sym typeface="Arial"/>
              </a:defRPr>
            </a:pPr>
            <a:r>
              <a:t>•	suscite l’apprentissages de savoirs et de savoir-faire de gestion de projet (décider, planifier, coordonner, etc.) ;</a:t>
            </a:r>
          </a:p>
          <a:p>
            <a:pPr marL="109219" marR="445769" indent="412115" algn="just">
              <a:spcBef>
                <a:spcPts val="800"/>
              </a:spcBef>
              <a:defRPr i="1" sz="2400">
                <a:latin typeface="Arial"/>
                <a:ea typeface="Arial"/>
                <a:cs typeface="Arial"/>
                <a:sym typeface="Arial"/>
              </a:defRPr>
            </a:pPr>
            <a:r>
              <a:t>•	favorise en même temps des apprentissages identifiables (au moins après-coup) figurant au programme d’une ou plusieurs disciplines (français, musique, éducation physique, géographie, etc.). </a:t>
            </a:r>
            <a:r>
              <a:rPr i="0"/>
              <a:t>»</a:t>
            </a:r>
          </a:p>
        </p:txBody>
      </p:sp>
      <p:sp>
        <p:nvSpPr>
          <p:cNvPr id="154" name="Rectangle 7"/>
          <p:cNvSpPr txBox="1"/>
          <p:nvPr/>
        </p:nvSpPr>
        <p:spPr>
          <a:xfrm>
            <a:off x="0" y="6396335"/>
            <a:ext cx="121920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a:defRPr b="1" sz="1400">
                <a:latin typeface="Arial"/>
                <a:ea typeface="Arial"/>
                <a:cs typeface="Arial"/>
                <a:sym typeface="Arial"/>
              </a:defRPr>
            </a:pPr>
            <a:r>
              <a:t>PERRENOUD Philippe, </a:t>
            </a:r>
            <a:r>
              <a:rPr b="0"/>
              <a:t>« Apprendre à l’école à travers des projets : pourquoi ? Comment ? », Université de Genève, 1999</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Rectangle 2"/>
          <p:cNvSpPr txBox="1"/>
          <p:nvPr/>
        </p:nvSpPr>
        <p:spPr>
          <a:xfrm>
            <a:off x="-1" y="38636"/>
            <a:ext cx="12359427" cy="541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09219" marR="445769" indent="412115" algn="just">
              <a:spcBef>
                <a:spcPts val="800"/>
              </a:spcBef>
              <a:defRPr b="1" sz="2400">
                <a:solidFill>
                  <a:srgbClr val="FF0000"/>
                </a:solidFill>
                <a:latin typeface="Arial"/>
                <a:ea typeface="Arial"/>
                <a:cs typeface="Arial"/>
                <a:sym typeface="Arial"/>
              </a:defRPr>
            </a:pPr>
            <a:r>
              <a:t>Donc dans l’apprentissage par projet : </a:t>
            </a:r>
          </a:p>
          <a:p>
            <a:pPr marL="109219" marR="445769" indent="412115" algn="just">
              <a:spcBef>
                <a:spcPts val="800"/>
              </a:spcBef>
              <a:defRPr b="1" sz="2400">
                <a:solidFill>
                  <a:srgbClr val="FF0000"/>
                </a:solidFill>
                <a:latin typeface="Arial"/>
                <a:ea typeface="Arial"/>
                <a:cs typeface="Arial"/>
                <a:sym typeface="Arial"/>
              </a:defRPr>
            </a:pPr>
          </a:p>
          <a:p>
            <a:pPr marL="807084" marR="445769" indent="-285750" algn="just">
              <a:spcBef>
                <a:spcPts val="800"/>
              </a:spcBef>
              <a:buSzPct val="100000"/>
              <a:buChar char="❑"/>
              <a:defRPr b="1" sz="2400">
                <a:solidFill>
                  <a:srgbClr val="FF0000"/>
                </a:solidFill>
                <a:latin typeface="Arial"/>
                <a:ea typeface="Arial"/>
                <a:cs typeface="Arial"/>
                <a:sym typeface="Arial"/>
              </a:defRPr>
            </a:pPr>
            <a:r>
              <a:t>Le professeur ne décide pas de tout =&gt; autonomie des élèves.  </a:t>
            </a:r>
          </a:p>
          <a:p>
            <a:pPr marL="807084" marR="445769" indent="-285750" algn="just">
              <a:spcBef>
                <a:spcPts val="800"/>
              </a:spcBef>
              <a:buSzPct val="100000"/>
              <a:buChar char="❑"/>
              <a:defRPr b="1" sz="2400">
                <a:solidFill>
                  <a:srgbClr val="FF0000"/>
                </a:solidFill>
                <a:latin typeface="Arial"/>
                <a:ea typeface="Arial"/>
                <a:cs typeface="Arial"/>
                <a:sym typeface="Arial"/>
              </a:defRPr>
            </a:pPr>
          </a:p>
          <a:p>
            <a:pPr marL="807084" marR="445769" indent="-285750" algn="just">
              <a:spcBef>
                <a:spcPts val="800"/>
              </a:spcBef>
              <a:buSzPct val="100000"/>
              <a:buChar char="❑"/>
              <a:defRPr b="1" sz="2400">
                <a:solidFill>
                  <a:srgbClr val="FF0000"/>
                </a:solidFill>
                <a:latin typeface="Arial"/>
                <a:ea typeface="Arial"/>
                <a:cs typeface="Arial"/>
                <a:sym typeface="Arial"/>
              </a:defRPr>
            </a:pPr>
            <a:r>
              <a:t>Tous les élèves participent =&gt; implication + adhésion.  </a:t>
            </a:r>
          </a:p>
          <a:p>
            <a:pPr marL="807084" marR="445769" indent="-285750" algn="just">
              <a:spcBef>
                <a:spcPts val="800"/>
              </a:spcBef>
              <a:buSzPct val="100000"/>
              <a:buChar char="❑"/>
              <a:defRPr b="1" sz="2400">
                <a:solidFill>
                  <a:srgbClr val="FF0000"/>
                </a:solidFill>
                <a:latin typeface="Arial"/>
                <a:ea typeface="Arial"/>
                <a:cs typeface="Arial"/>
                <a:sym typeface="Arial"/>
              </a:defRPr>
            </a:pPr>
          </a:p>
          <a:p>
            <a:pPr marL="807084" marR="445769" indent="-285750" algn="just">
              <a:spcBef>
                <a:spcPts val="800"/>
              </a:spcBef>
              <a:buSzPct val="100000"/>
              <a:buChar char="❑"/>
              <a:defRPr b="1" sz="2400">
                <a:solidFill>
                  <a:srgbClr val="FF0000"/>
                </a:solidFill>
                <a:latin typeface="Arial"/>
                <a:ea typeface="Arial"/>
                <a:cs typeface="Arial"/>
                <a:sym typeface="Arial"/>
              </a:defRPr>
            </a:pPr>
            <a:r>
              <a:t>Une différenciation est possible. </a:t>
            </a:r>
          </a:p>
          <a:p>
            <a:pPr marL="807084" marR="445769" indent="-285750" algn="just">
              <a:spcBef>
                <a:spcPts val="800"/>
              </a:spcBef>
              <a:buSzPct val="100000"/>
              <a:buChar char="❑"/>
              <a:defRPr b="1" sz="2400">
                <a:solidFill>
                  <a:srgbClr val="FF0000"/>
                </a:solidFill>
                <a:latin typeface="Arial"/>
                <a:ea typeface="Arial"/>
                <a:cs typeface="Arial"/>
                <a:sym typeface="Arial"/>
              </a:defRPr>
            </a:pPr>
          </a:p>
          <a:p>
            <a:pPr marL="807084" marR="445769" indent="-285750" algn="just">
              <a:spcBef>
                <a:spcPts val="800"/>
              </a:spcBef>
              <a:buSzPct val="100000"/>
              <a:buChar char="❑"/>
              <a:defRPr b="1" sz="2400">
                <a:solidFill>
                  <a:srgbClr val="FF0000"/>
                </a:solidFill>
                <a:latin typeface="Arial"/>
                <a:ea typeface="Arial"/>
                <a:cs typeface="Arial"/>
                <a:sym typeface="Arial"/>
              </a:defRPr>
            </a:pPr>
            <a:r>
              <a:t>Les élèves engrangent des connaissances. </a:t>
            </a:r>
          </a:p>
          <a:p>
            <a:pPr marL="807084" marR="445769" indent="-285750" algn="just">
              <a:spcBef>
                <a:spcPts val="800"/>
              </a:spcBef>
              <a:buSzPct val="100000"/>
              <a:buChar char="❑"/>
              <a:defRPr b="1" sz="2400">
                <a:solidFill>
                  <a:srgbClr val="FF0000"/>
                </a:solidFill>
                <a:latin typeface="Arial"/>
                <a:ea typeface="Arial"/>
                <a:cs typeface="Arial"/>
                <a:sym typeface="Arial"/>
              </a:defRPr>
            </a:pPr>
          </a:p>
          <a:p>
            <a:pPr marL="807084" marR="445769" indent="-285750" algn="just">
              <a:spcBef>
                <a:spcPts val="800"/>
              </a:spcBef>
              <a:buSzPct val="100000"/>
              <a:buChar char="❑"/>
              <a:defRPr b="1" sz="2400">
                <a:solidFill>
                  <a:srgbClr val="FF0000"/>
                </a:solidFill>
                <a:latin typeface="Arial"/>
                <a:ea typeface="Arial"/>
                <a:cs typeface="Arial"/>
                <a:sym typeface="Arial"/>
              </a:defRPr>
            </a:pPr>
            <a:r>
              <a:t>Les élèves développent des compétences.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ZoneTexte 2"/>
          <p:cNvSpPr txBox="1"/>
          <p:nvPr/>
        </p:nvSpPr>
        <p:spPr>
          <a:xfrm>
            <a:off x="1135995" y="559565"/>
            <a:ext cx="1580883" cy="437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2400">
                <a:latin typeface="Arial"/>
                <a:ea typeface="Arial"/>
                <a:cs typeface="Arial"/>
                <a:sym typeface="Arial"/>
              </a:defRPr>
            </a:lvl1pPr>
          </a:lstStyle>
          <a:p>
            <a:pPr/>
            <a:r>
              <a:t>PROJET </a:t>
            </a:r>
          </a:p>
        </p:txBody>
      </p:sp>
      <p:sp>
        <p:nvSpPr>
          <p:cNvPr id="159" name="ZoneTexte 3"/>
          <p:cNvSpPr txBox="1"/>
          <p:nvPr/>
        </p:nvSpPr>
        <p:spPr>
          <a:xfrm>
            <a:off x="2756078" y="0"/>
            <a:ext cx="6830429"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caractéristiques de l’apprentissage par projet </a:t>
            </a:r>
          </a:p>
        </p:txBody>
      </p:sp>
      <p:sp>
        <p:nvSpPr>
          <p:cNvPr id="160" name="ZoneTexte 5"/>
          <p:cNvSpPr txBox="1"/>
          <p:nvPr/>
        </p:nvSpPr>
        <p:spPr>
          <a:xfrm>
            <a:off x="9008491" y="559565"/>
            <a:ext cx="3245477" cy="437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latin typeface="Arial"/>
                <a:ea typeface="Arial"/>
                <a:cs typeface="Arial"/>
                <a:sym typeface="Arial"/>
              </a:defRPr>
            </a:lvl1pPr>
          </a:lstStyle>
          <a:p>
            <a:pPr/>
            <a:r>
              <a:t>REALISATION</a:t>
            </a:r>
          </a:p>
        </p:txBody>
      </p:sp>
      <p:sp>
        <p:nvSpPr>
          <p:cNvPr id="161" name="Rectangle 28"/>
          <p:cNvSpPr/>
          <p:nvPr/>
        </p:nvSpPr>
        <p:spPr>
          <a:xfrm>
            <a:off x="114017" y="1091924"/>
            <a:ext cx="3654379" cy="2760487"/>
          </a:xfrm>
          <a:prstGeom prst="rect">
            <a:avLst/>
          </a:prstGeom>
          <a:solidFill>
            <a:srgbClr val="9DC3E6"/>
          </a:solidFill>
          <a:ln>
            <a:solidFill>
              <a:srgbClr val="8FAADC"/>
            </a:solidFill>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Font typeface="Arial"/>
              <a:buChar char="•"/>
              <a:defRPr b="1">
                <a:latin typeface="Arial"/>
                <a:ea typeface="Arial"/>
                <a:cs typeface="Arial"/>
                <a:sym typeface="Arial"/>
              </a:defRPr>
            </a:pPr>
            <a:r>
              <a:t>Une question : celle qui guide le projet.  </a:t>
            </a:r>
          </a:p>
          <a:p>
            <a:pPr>
              <a:defRPr b="1">
                <a:latin typeface="Arial"/>
                <a:ea typeface="Arial"/>
                <a:cs typeface="Arial"/>
                <a:sym typeface="Arial"/>
              </a:defRPr>
            </a:pPr>
          </a:p>
          <a:p>
            <a:pPr>
              <a:defRPr b="1">
                <a:latin typeface="Arial"/>
                <a:ea typeface="Arial"/>
                <a:cs typeface="Arial"/>
                <a:sym typeface="Arial"/>
              </a:defRPr>
            </a:pPr>
          </a:p>
          <a:p>
            <a:pPr marL="342900" indent="-342900">
              <a:buSzPct val="100000"/>
              <a:buFont typeface="Arial"/>
              <a:buChar char="•"/>
              <a:defRPr b="1">
                <a:latin typeface="Arial"/>
                <a:ea typeface="Arial"/>
                <a:cs typeface="Arial"/>
                <a:sym typeface="Arial"/>
              </a:defRPr>
            </a:pPr>
            <a:r>
              <a:t>Une représentation : celle de la production finale.  </a:t>
            </a:r>
          </a:p>
          <a:p>
            <a:pPr>
              <a:defRPr b="1">
                <a:latin typeface="Arial"/>
                <a:ea typeface="Arial"/>
                <a:cs typeface="Arial"/>
                <a:sym typeface="Arial"/>
              </a:defRPr>
            </a:pPr>
          </a:p>
          <a:p>
            <a:pPr>
              <a:defRPr b="1">
                <a:latin typeface="Arial"/>
                <a:ea typeface="Arial"/>
                <a:cs typeface="Arial"/>
                <a:sym typeface="Arial"/>
              </a:defRPr>
            </a:pPr>
          </a:p>
          <a:p>
            <a:pPr marL="342900" indent="-342900">
              <a:buSzPct val="100000"/>
              <a:buFont typeface="Arial"/>
              <a:buChar char="•"/>
              <a:defRPr b="1">
                <a:latin typeface="Arial"/>
                <a:ea typeface="Arial"/>
                <a:cs typeface="Arial"/>
                <a:sym typeface="Arial"/>
              </a:defRPr>
            </a:pPr>
            <a:r>
              <a:t>Une intention : celle des élèves. </a:t>
            </a:r>
          </a:p>
        </p:txBody>
      </p:sp>
      <p:sp>
        <p:nvSpPr>
          <p:cNvPr id="162" name="Rectangle 30"/>
          <p:cNvSpPr/>
          <p:nvPr/>
        </p:nvSpPr>
        <p:spPr>
          <a:xfrm>
            <a:off x="9131120" y="1091924"/>
            <a:ext cx="2961860" cy="2757312"/>
          </a:xfrm>
          <a:prstGeom prst="rect">
            <a:avLst/>
          </a:prstGeom>
          <a:gradFill>
            <a:gsLst>
              <a:gs pos="0">
                <a:schemeClr val="accent1">
                  <a:hueOff val="198858"/>
                  <a:satOff val="-2084"/>
                  <a:lumOff val="20614"/>
                </a:schemeClr>
              </a:gs>
              <a:gs pos="50000">
                <a:srgbClr val="A1C1E5"/>
              </a:gs>
              <a:gs pos="100000">
                <a:schemeClr val="accent1">
                  <a:hueOff val="173799"/>
                  <a:satOff val="1446"/>
                  <a:lumOff val="13545"/>
                </a:schemeClr>
              </a:gs>
            </a:gsLst>
            <a:lin ang="5400000"/>
          </a:gradFill>
          <a:ln w="6350">
            <a:solidFill>
              <a:schemeClr val="accent1"/>
            </a:solidFill>
            <a:miter/>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Font typeface="Arial"/>
              <a:buChar char="•"/>
              <a:defRPr b="1">
                <a:latin typeface="Arial"/>
                <a:ea typeface="Arial"/>
                <a:cs typeface="Arial"/>
                <a:sym typeface="Arial"/>
              </a:defRPr>
            </a:pPr>
            <a:r>
              <a:t>Une réponse.</a:t>
            </a:r>
          </a:p>
          <a:p>
            <a:pPr marL="342900" indent="-342900">
              <a:buSzPct val="100000"/>
              <a:buFont typeface="Arial"/>
              <a:buChar char="•"/>
              <a:defRPr b="1">
                <a:latin typeface="Arial"/>
                <a:ea typeface="Arial"/>
                <a:cs typeface="Arial"/>
                <a:sym typeface="Arial"/>
              </a:defRPr>
            </a:pPr>
          </a:p>
          <a:p>
            <a:pPr marL="342900" indent="-342900">
              <a:buSzPct val="100000"/>
              <a:buFont typeface="Arial"/>
              <a:buChar char="•"/>
              <a:defRPr b="1">
                <a:latin typeface="Arial"/>
                <a:ea typeface="Arial"/>
                <a:cs typeface="Arial"/>
                <a:sym typeface="Arial"/>
              </a:defRPr>
            </a:pPr>
          </a:p>
          <a:p>
            <a:pPr>
              <a:defRPr b="1">
                <a:latin typeface="Arial"/>
                <a:ea typeface="Arial"/>
                <a:cs typeface="Arial"/>
                <a:sym typeface="Arial"/>
              </a:defRPr>
            </a:pPr>
          </a:p>
          <a:p>
            <a:pPr marL="342900" indent="-342900">
              <a:buSzPct val="100000"/>
              <a:buFont typeface="Arial"/>
              <a:buChar char="•"/>
              <a:defRPr b="1">
                <a:latin typeface="Arial"/>
                <a:ea typeface="Arial"/>
                <a:cs typeface="Arial"/>
                <a:sym typeface="Arial"/>
              </a:defRPr>
            </a:pPr>
            <a:r>
              <a:t>Une production finale. </a:t>
            </a:r>
          </a:p>
          <a:p>
            <a:pPr>
              <a:defRPr b="1">
                <a:latin typeface="Arial"/>
                <a:ea typeface="Arial"/>
                <a:cs typeface="Arial"/>
                <a:sym typeface="Arial"/>
              </a:defRPr>
            </a:pPr>
          </a:p>
          <a:p>
            <a:pPr>
              <a:defRPr b="1">
                <a:latin typeface="Arial"/>
                <a:ea typeface="Arial"/>
                <a:cs typeface="Arial"/>
                <a:sym typeface="Arial"/>
              </a:defRPr>
            </a:pPr>
          </a:p>
          <a:p>
            <a:pPr>
              <a:defRPr b="1">
                <a:latin typeface="Arial"/>
                <a:ea typeface="Arial"/>
                <a:cs typeface="Arial"/>
                <a:sym typeface="Arial"/>
              </a:defRPr>
            </a:pPr>
          </a:p>
          <a:p>
            <a:pPr>
              <a:defRPr b="1">
                <a:latin typeface="Arial"/>
                <a:ea typeface="Arial"/>
                <a:cs typeface="Arial"/>
                <a:sym typeface="Arial"/>
              </a:defRPr>
            </a:pPr>
          </a:p>
        </p:txBody>
      </p:sp>
      <p:grpSp>
        <p:nvGrpSpPr>
          <p:cNvPr id="166" name="Flèche courbée vers le haut 37"/>
          <p:cNvGrpSpPr/>
          <p:nvPr/>
        </p:nvGrpSpPr>
        <p:grpSpPr>
          <a:xfrm>
            <a:off x="3322749" y="518930"/>
            <a:ext cx="6193112" cy="1344851"/>
            <a:chOff x="0" y="0"/>
            <a:chExt cx="6193111" cy="1344850"/>
          </a:xfrm>
        </p:grpSpPr>
        <p:sp>
          <p:nvSpPr>
            <p:cNvPr id="163" name="Figure"/>
            <p:cNvSpPr/>
            <p:nvPr/>
          </p:nvSpPr>
          <p:spPr>
            <a:xfrm flipH="1" rot="10800000">
              <a:off x="0" y="0"/>
              <a:ext cx="6193112" cy="1344850"/>
            </a:xfrm>
            <a:custGeom>
              <a:avLst/>
              <a:gdLst/>
              <a:ahLst/>
              <a:cxnLst>
                <a:cxn ang="0">
                  <a:pos x="wd2" y="hd2"/>
                </a:cxn>
                <a:cxn ang="5400000">
                  <a:pos x="wd2" y="hd2"/>
                </a:cxn>
                <a:cxn ang="10800000">
                  <a:pos x="wd2" y="hd2"/>
                </a:cxn>
                <a:cxn ang="16200000">
                  <a:pos x="wd2" y="hd2"/>
                </a:cxn>
              </a:cxnLst>
              <a:rect l="0" t="0" r="r" b="b"/>
              <a:pathLst>
                <a:path w="21600" h="21051" fill="norm" stroke="1" extrusionOk="0">
                  <a:moveTo>
                    <a:pt x="20748" y="0"/>
                  </a:moveTo>
                  <a:lnTo>
                    <a:pt x="21600" y="5263"/>
                  </a:lnTo>
                  <a:lnTo>
                    <a:pt x="21014" y="5263"/>
                  </a:lnTo>
                  <a:cubicBezTo>
                    <a:pt x="19810" y="15001"/>
                    <a:pt x="15475" y="21600"/>
                    <a:pt x="10667" y="21015"/>
                  </a:cubicBezTo>
                  <a:lnTo>
                    <a:pt x="10667" y="21015"/>
                  </a:lnTo>
                  <a:cubicBezTo>
                    <a:pt x="15039" y="20483"/>
                    <a:pt x="18746" y="14117"/>
                    <a:pt x="19841" y="5263"/>
                  </a:cubicBezTo>
                  <a:lnTo>
                    <a:pt x="19255" y="5263"/>
                  </a:lnTo>
                  <a:close/>
                  <a:moveTo>
                    <a:pt x="10081" y="21051"/>
                  </a:moveTo>
                  <a:cubicBezTo>
                    <a:pt x="4513" y="21051"/>
                    <a:pt x="0" y="11626"/>
                    <a:pt x="0" y="0"/>
                  </a:cubicBezTo>
                  <a:lnTo>
                    <a:pt x="1173" y="0"/>
                  </a:lnTo>
                  <a:cubicBezTo>
                    <a:pt x="1173" y="11626"/>
                    <a:pt x="5686" y="21051"/>
                    <a:pt x="11253" y="21051"/>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sp>
          <p:nvSpPr>
            <p:cNvPr id="164" name="Figure"/>
            <p:cNvSpPr/>
            <p:nvPr/>
          </p:nvSpPr>
          <p:spPr>
            <a:xfrm flipH="1" rot="10800000">
              <a:off x="0" y="23"/>
              <a:ext cx="3226498" cy="1344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349" y="21600"/>
                  </a:moveTo>
                  <a:cubicBezTo>
                    <a:pt x="8663" y="21600"/>
                    <a:pt x="0" y="11929"/>
                    <a:pt x="0" y="0"/>
                  </a:cubicBezTo>
                  <a:lnTo>
                    <a:pt x="2251" y="0"/>
                  </a:lnTo>
                  <a:cubicBezTo>
                    <a:pt x="2251" y="11929"/>
                    <a:pt x="10914" y="21600"/>
                    <a:pt x="21600" y="2160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p>
          </p:txBody>
        </p:sp>
        <p:sp>
          <p:nvSpPr>
            <p:cNvPr id="165" name="Ligne"/>
            <p:cNvSpPr/>
            <p:nvPr/>
          </p:nvSpPr>
          <p:spPr>
            <a:xfrm flipH="1" rot="10800000">
              <a:off x="0" y="23"/>
              <a:ext cx="6193112" cy="1344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667" y="21563"/>
                  </a:moveTo>
                  <a:lnTo>
                    <a:pt x="10667" y="21563"/>
                  </a:lnTo>
                  <a:cubicBezTo>
                    <a:pt x="15039" y="21018"/>
                    <a:pt x="18746" y="14486"/>
                    <a:pt x="19841" y="5400"/>
                  </a:cubicBezTo>
                  <a:lnTo>
                    <a:pt x="19255" y="5400"/>
                  </a:lnTo>
                  <a:lnTo>
                    <a:pt x="20748" y="0"/>
                  </a:lnTo>
                  <a:lnTo>
                    <a:pt x="21600" y="5400"/>
                  </a:lnTo>
                  <a:lnTo>
                    <a:pt x="21014" y="5400"/>
                  </a:lnTo>
                  <a:cubicBezTo>
                    <a:pt x="19865" y="14937"/>
                    <a:pt x="15850" y="21600"/>
                    <a:pt x="11253" y="21600"/>
                  </a:cubicBezTo>
                  <a:lnTo>
                    <a:pt x="10081" y="21600"/>
                  </a:lnTo>
                  <a:cubicBezTo>
                    <a:pt x="4513" y="21600"/>
                    <a:pt x="0" y="11929"/>
                    <a:pt x="0" y="0"/>
                  </a:cubicBezTo>
                  <a:lnTo>
                    <a:pt x="1173" y="0"/>
                  </a:lnTo>
                  <a:cubicBezTo>
                    <a:pt x="1173" y="11929"/>
                    <a:pt x="5686" y="21600"/>
                    <a:pt x="11253" y="21600"/>
                  </a:cubicBezTo>
                </a:path>
              </a:pathLst>
            </a:custGeom>
            <a:noFill/>
            <a:ln w="12700" cap="flat">
              <a:solidFill>
                <a:srgbClr val="42719B"/>
              </a:solidFill>
              <a:prstDash val="solid"/>
              <a:miter lim="800000"/>
            </a:ln>
            <a:effectLst/>
          </p:spPr>
          <p:txBody>
            <a:bodyPr wrap="square" lIns="45719" tIns="45719" rIns="45719" bIns="45719" numCol="1" anchor="ctr">
              <a:noAutofit/>
            </a:bodyPr>
            <a:lstStyle/>
            <a:p>
              <a:pPr algn="ctr"/>
            </a:p>
          </p:txBody>
        </p:sp>
      </p:grpSp>
      <p:sp>
        <p:nvSpPr>
          <p:cNvPr id="167" name="Rectangle 38"/>
          <p:cNvSpPr txBox="1"/>
          <p:nvPr/>
        </p:nvSpPr>
        <p:spPr>
          <a:xfrm>
            <a:off x="4063563" y="1491703"/>
            <a:ext cx="4726268" cy="16841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a:latin typeface="Arial"/>
                <a:ea typeface="Arial"/>
                <a:cs typeface="Arial"/>
                <a:sym typeface="Arial"/>
              </a:defRPr>
            </a:lvl1pPr>
          </a:lstStyle>
          <a:p>
            <a:pPr/>
            <a:r>
              <a:t>Le projet est un détour pour confronter les élèves à des obstacles et provoquer des situations d’apprentissage : engranger des connaissances, développer des compétences et des attitudes (savoirs, savoir-faire, savoir-être).</a:t>
            </a:r>
          </a:p>
        </p:txBody>
      </p:sp>
      <p:sp>
        <p:nvSpPr>
          <p:cNvPr id="168" name="ZoneTexte 39"/>
          <p:cNvSpPr txBox="1"/>
          <p:nvPr/>
        </p:nvSpPr>
        <p:spPr>
          <a:xfrm>
            <a:off x="4211108" y="819966"/>
            <a:ext cx="4636396" cy="7926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latin typeface="Arial"/>
                <a:ea typeface="Arial"/>
                <a:cs typeface="Arial"/>
                <a:sym typeface="Arial"/>
              </a:defRPr>
            </a:lvl1pPr>
          </a:lstStyle>
          <a:p>
            <a:pPr/>
            <a:r>
              <a:t>EXECUTION</a:t>
            </a:r>
          </a:p>
        </p:txBody>
      </p:sp>
      <p:grpSp>
        <p:nvGrpSpPr>
          <p:cNvPr id="171" name="Rectangle 11"/>
          <p:cNvGrpSpPr/>
          <p:nvPr/>
        </p:nvGrpSpPr>
        <p:grpSpPr>
          <a:xfrm>
            <a:off x="114016" y="4255425"/>
            <a:ext cx="11978963" cy="533059"/>
            <a:chOff x="0" y="0"/>
            <a:chExt cx="11978961" cy="533058"/>
          </a:xfrm>
        </p:grpSpPr>
        <p:sp>
          <p:nvSpPr>
            <p:cNvPr id="169" name="Rectangle"/>
            <p:cNvSpPr/>
            <p:nvPr/>
          </p:nvSpPr>
          <p:spPr>
            <a:xfrm>
              <a:off x="-1" y="-1"/>
              <a:ext cx="11978963" cy="533060"/>
            </a:xfrm>
            <a:prstGeom prst="rect">
              <a:avLst/>
            </a:prstGeom>
            <a:solidFill>
              <a:srgbClr val="92D050"/>
            </a:solidFill>
            <a:ln w="12700" cap="flat">
              <a:noFill/>
              <a:miter lim="4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170" name="Les élèves = acteurs plus ou moins autonomes."/>
            <p:cNvSpPr txBox="1"/>
            <p:nvPr/>
          </p:nvSpPr>
          <p:spPr>
            <a:xfrm>
              <a:off x="-1" y="91198"/>
              <a:ext cx="11978963"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Les élèves = acteurs plus ou moins autonomes.</a:t>
              </a:r>
            </a:p>
          </p:txBody>
        </p:sp>
      </p:grpSp>
      <p:grpSp>
        <p:nvGrpSpPr>
          <p:cNvPr id="174" name="Rectangle 12"/>
          <p:cNvGrpSpPr/>
          <p:nvPr/>
        </p:nvGrpSpPr>
        <p:grpSpPr>
          <a:xfrm>
            <a:off x="3782433" y="5254349"/>
            <a:ext cx="5365521" cy="533059"/>
            <a:chOff x="0" y="0"/>
            <a:chExt cx="5365520" cy="533058"/>
          </a:xfrm>
        </p:grpSpPr>
        <p:sp>
          <p:nvSpPr>
            <p:cNvPr id="172" name="Rectangle"/>
            <p:cNvSpPr/>
            <p:nvPr/>
          </p:nvSpPr>
          <p:spPr>
            <a:xfrm>
              <a:off x="-1" y="-1"/>
              <a:ext cx="5365522" cy="533060"/>
            </a:xfrm>
            <a:prstGeom prst="rect">
              <a:avLst/>
            </a:prstGeom>
            <a:solidFill>
              <a:srgbClr val="C55A11"/>
            </a:solidFill>
            <a:ln w="12700" cap="flat">
              <a:noFill/>
              <a:miter lim="4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173" name="Différenciation."/>
            <p:cNvSpPr txBox="1"/>
            <p:nvPr/>
          </p:nvSpPr>
          <p:spPr>
            <a:xfrm>
              <a:off x="-1" y="91198"/>
              <a:ext cx="5365522"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Différenciation.</a:t>
              </a:r>
            </a:p>
          </p:txBody>
        </p:sp>
      </p:gr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ZoneTexte 3"/>
          <p:cNvSpPr txBox="1"/>
          <p:nvPr/>
        </p:nvSpPr>
        <p:spPr>
          <a:xfrm>
            <a:off x="927279" y="2112135"/>
            <a:ext cx="10406131"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FF0000"/>
                </a:solidFill>
                <a:latin typeface="Elephant"/>
                <a:ea typeface="Elephant"/>
                <a:cs typeface="Elephant"/>
                <a:sym typeface="Elephant"/>
              </a:defRPr>
            </a:lvl1pPr>
          </a:lstStyle>
          <a:p>
            <a:pPr/>
            <a:r>
              <a:t>III. Quelques enjeux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ZoneTexte 1"/>
          <p:cNvSpPr txBox="1"/>
          <p:nvPr/>
        </p:nvSpPr>
        <p:spPr>
          <a:xfrm>
            <a:off x="2756078" y="0"/>
            <a:ext cx="5594113"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enjeux de l’apprentissage par projet </a:t>
            </a:r>
          </a:p>
        </p:txBody>
      </p:sp>
      <p:sp>
        <p:nvSpPr>
          <p:cNvPr id="179" name="Rectangle 2"/>
          <p:cNvSpPr txBox="1"/>
          <p:nvPr/>
        </p:nvSpPr>
        <p:spPr>
          <a:xfrm>
            <a:off x="-2" y="651806"/>
            <a:ext cx="11973775" cy="64822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66750" marR="445769" indent="-342900" algn="just">
              <a:spcBef>
                <a:spcPts val="800"/>
              </a:spcBef>
              <a:buSzPct val="100000"/>
              <a:buChar char="❑"/>
              <a:defRPr sz="2400">
                <a:latin typeface="Arial"/>
                <a:ea typeface="Arial"/>
                <a:cs typeface="Arial"/>
                <a:sym typeface="Arial"/>
              </a:defRPr>
            </a:pPr>
            <a:r>
              <a:t> Les élèves construisent leurs apprentissages : connaissances et compétences (disciplinaires et transversales).</a:t>
            </a:r>
          </a:p>
          <a:p>
            <a:pPr marL="666750" marR="445769" indent="-342900" algn="just">
              <a:spcBef>
                <a:spcPts val="800"/>
              </a:spcBef>
              <a:buSzPct val="100000"/>
              <a:buChar char="❑"/>
              <a:defRPr sz="2400">
                <a:latin typeface="Arial"/>
                <a:ea typeface="Arial"/>
                <a:cs typeface="Arial"/>
                <a:sym typeface="Arial"/>
              </a:defRPr>
            </a:pPr>
            <a:r>
              <a:t>En mêlant théorie et pratique, le projet facile la construction de modèle mentaux qui permettent de mieux appréhender les concepts.</a:t>
            </a:r>
          </a:p>
          <a:p>
            <a:pPr marL="666750" marR="445769" indent="-342900" algn="just">
              <a:spcBef>
                <a:spcPts val="800"/>
              </a:spcBef>
              <a:buSzPct val="100000"/>
              <a:buChar char="❑"/>
              <a:defRPr sz="2400">
                <a:latin typeface="Arial"/>
                <a:ea typeface="Arial"/>
                <a:cs typeface="Arial"/>
                <a:sym typeface="Arial"/>
              </a:defRPr>
            </a:pPr>
            <a:r>
              <a:t>Les projets favorisent la collaboration et la coopération. Or, l’apprentissage coopératif augmente les performances des élèves. Cependant, pour cela, il faut que les élèves aient pleinement conscience des buts collectifs poursuivis et de leur propre responsabilité individuelle. </a:t>
            </a:r>
          </a:p>
          <a:p>
            <a:pPr marL="666750" marR="445769" indent="-342900" algn="just">
              <a:spcBef>
                <a:spcPts val="800"/>
              </a:spcBef>
              <a:buSzPct val="100000"/>
              <a:buChar char="❑"/>
              <a:defRPr sz="2400">
                <a:latin typeface="Arial"/>
                <a:ea typeface="Arial"/>
                <a:cs typeface="Arial"/>
                <a:sym typeface="Arial"/>
              </a:defRPr>
            </a:pPr>
            <a:r>
              <a:t>Le projet est une source de motivation pour au moins trois raisons : </a:t>
            </a:r>
          </a:p>
          <a:p>
            <a:pPr marR="445769" indent="323850" algn="just">
              <a:spcBef>
                <a:spcPts val="800"/>
              </a:spcBef>
              <a:defRPr sz="2400">
                <a:latin typeface="Arial"/>
                <a:ea typeface="Arial"/>
                <a:cs typeface="Arial"/>
                <a:sym typeface="Arial"/>
              </a:defRPr>
            </a:pPr>
            <a:r>
              <a:t>	1. Aspect concret du projet : il relie ce qui est appris en classe aux 	expériences vécues en dehors de la classe. </a:t>
            </a:r>
          </a:p>
          <a:p>
            <a:pPr marR="445769" indent="323850" algn="just">
              <a:spcBef>
                <a:spcPts val="800"/>
              </a:spcBef>
              <a:defRPr sz="2400">
                <a:latin typeface="Arial"/>
                <a:ea typeface="Arial"/>
                <a:cs typeface="Arial"/>
                <a:sym typeface="Arial"/>
              </a:defRPr>
            </a:pPr>
            <a:r>
              <a:t>	2. Les élèves adoptent au cours du projet des rôles différents. </a:t>
            </a:r>
          </a:p>
          <a:p>
            <a:pPr marR="445769" indent="323850" algn="just">
              <a:spcBef>
                <a:spcPts val="800"/>
              </a:spcBef>
              <a:defRPr sz="2400">
                <a:latin typeface="Arial"/>
                <a:ea typeface="Arial"/>
                <a:cs typeface="Arial"/>
                <a:sym typeface="Arial"/>
              </a:defRPr>
            </a:pPr>
            <a:r>
              <a:t>	3. La production finale se construisant au fur et à mesure du projet, permet à 	l’élève de matérialiser sa motivation et de pouvoir faire une rétroaction 	régulière des efforts qu’il consacre au projet.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ZoneTexte 1"/>
          <p:cNvSpPr txBox="1"/>
          <p:nvPr/>
        </p:nvSpPr>
        <p:spPr>
          <a:xfrm>
            <a:off x="2756078" y="0"/>
            <a:ext cx="5594113"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enjeux de l’apprentissage par projet </a:t>
            </a:r>
          </a:p>
        </p:txBody>
      </p:sp>
      <p:sp>
        <p:nvSpPr>
          <p:cNvPr id="182" name="Rectangle 2"/>
          <p:cNvSpPr txBox="1"/>
          <p:nvPr/>
        </p:nvSpPr>
        <p:spPr>
          <a:xfrm>
            <a:off x="-2" y="651806"/>
            <a:ext cx="11973775" cy="3231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66750" marR="445769" indent="-342900" algn="just">
              <a:spcBef>
                <a:spcPts val="800"/>
              </a:spcBef>
              <a:buSzPct val="100000"/>
              <a:buChar char="❑"/>
              <a:defRPr sz="2400">
                <a:latin typeface="Arial"/>
                <a:ea typeface="Arial"/>
                <a:cs typeface="Arial"/>
                <a:sym typeface="Arial"/>
              </a:defRPr>
            </a:pPr>
            <a:r>
              <a:t> Les élèves portent la réalisation du projet et donc se responsabilisent vis-à-vis de cet objectif final.  </a:t>
            </a:r>
          </a:p>
          <a:p>
            <a:pPr marL="666750" marR="445769" indent="-342900" algn="just">
              <a:spcBef>
                <a:spcPts val="800"/>
              </a:spcBef>
              <a:buSzPct val="100000"/>
              <a:buChar char="❑"/>
              <a:defRPr sz="2400">
                <a:latin typeface="Arial"/>
                <a:ea typeface="Arial"/>
                <a:cs typeface="Arial"/>
                <a:sym typeface="Arial"/>
              </a:defRPr>
            </a:pPr>
            <a:r>
              <a:t>Ils sont acteurs de leur projet et développent donc une certaine autonomie.</a:t>
            </a:r>
          </a:p>
          <a:p>
            <a:pPr marL="666750" marR="445769" indent="-342900" algn="just">
              <a:spcBef>
                <a:spcPts val="800"/>
              </a:spcBef>
              <a:buSzPct val="100000"/>
              <a:buChar char="❑"/>
              <a:defRPr sz="2400">
                <a:latin typeface="Arial"/>
                <a:ea typeface="Arial"/>
                <a:cs typeface="Arial"/>
                <a:sym typeface="Arial"/>
              </a:defRPr>
            </a:pPr>
            <a:r>
              <a:t>Le projet est un moyen d’appréhender la complexité du monde professionnel. En effet, les méthodes de résolution de problèmes et d’apprentissage par projet sont un moyen pour les élèves d’appréhender la manière de résoudre des problèmes sociétaux et professionnels auxquels ils seront confrontés.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ZoneTexte 3"/>
          <p:cNvSpPr txBox="1"/>
          <p:nvPr/>
        </p:nvSpPr>
        <p:spPr>
          <a:xfrm>
            <a:off x="953037" y="2305317"/>
            <a:ext cx="10406131"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FF0000"/>
                </a:solidFill>
                <a:latin typeface="Elephant"/>
                <a:ea typeface="Elephant"/>
                <a:cs typeface="Elephant"/>
                <a:sym typeface="Elephant"/>
              </a:defRPr>
            </a:lvl1pPr>
          </a:lstStyle>
          <a:p>
            <a:pPr/>
            <a:r>
              <a:t>IV. La mise en œuvre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7" name="Image 7" descr="Image 7"/>
          <p:cNvPicPr>
            <a:picLocks noChangeAspect="1"/>
          </p:cNvPicPr>
          <p:nvPr/>
        </p:nvPicPr>
        <p:blipFill>
          <a:blip r:embed="rId2">
            <a:extLst/>
          </a:blip>
          <a:stretch>
            <a:fillRect/>
          </a:stretch>
        </p:blipFill>
        <p:spPr>
          <a:xfrm>
            <a:off x="624788" y="309363"/>
            <a:ext cx="11223775" cy="2916415"/>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6" name="Image 4" descr="Image 4"/>
          <p:cNvPicPr>
            <a:picLocks noChangeAspect="1"/>
          </p:cNvPicPr>
          <p:nvPr/>
        </p:nvPicPr>
        <p:blipFill>
          <a:blip r:embed="rId2">
            <a:extLst/>
          </a:blip>
          <a:stretch>
            <a:fillRect/>
          </a:stretch>
        </p:blipFill>
        <p:spPr>
          <a:xfrm>
            <a:off x="1359105" y="0"/>
            <a:ext cx="10219002" cy="2743283"/>
          </a:xfrm>
          <a:prstGeom prst="rect">
            <a:avLst/>
          </a:prstGeom>
          <a:ln w="12700">
            <a:miter lim="400000"/>
          </a:ln>
        </p:spPr>
      </p:pic>
      <p:pic>
        <p:nvPicPr>
          <p:cNvPr id="187" name="Image 5" descr="Image 5"/>
          <p:cNvPicPr>
            <a:picLocks noChangeAspect="1"/>
          </p:cNvPicPr>
          <p:nvPr/>
        </p:nvPicPr>
        <p:blipFill>
          <a:blip r:embed="rId3">
            <a:extLst/>
          </a:blip>
          <a:stretch>
            <a:fillRect/>
          </a:stretch>
        </p:blipFill>
        <p:spPr>
          <a:xfrm>
            <a:off x="1359103" y="2441835"/>
            <a:ext cx="10219003" cy="4203951"/>
          </a:xfrm>
          <a:prstGeom prst="rect">
            <a:avLst/>
          </a:prstGeom>
          <a:ln w="12700">
            <a:miter lim="400000"/>
          </a:ln>
        </p:spPr>
      </p:pic>
      <p:sp>
        <p:nvSpPr>
          <p:cNvPr id="188" name="Connecteur droit 7"/>
          <p:cNvSpPr/>
          <p:nvPr/>
        </p:nvSpPr>
        <p:spPr>
          <a:xfrm>
            <a:off x="1455313" y="399245"/>
            <a:ext cx="3090930" cy="12880"/>
          </a:xfrm>
          <a:prstGeom prst="line">
            <a:avLst/>
          </a:prstGeom>
          <a:ln w="57150">
            <a:solidFill>
              <a:srgbClr val="FF0000"/>
            </a:solidFill>
            <a:miter/>
          </a:ln>
        </p:spPr>
        <p:txBody>
          <a:bodyPr lIns="45719" rIns="45719"/>
          <a:lstStyle/>
          <a:p>
            <a:pPr/>
          </a:p>
        </p:txBody>
      </p:sp>
      <p:sp>
        <p:nvSpPr>
          <p:cNvPr id="189" name="Connecteur droit 10"/>
          <p:cNvSpPr/>
          <p:nvPr/>
        </p:nvSpPr>
        <p:spPr>
          <a:xfrm>
            <a:off x="1455312" y="811368"/>
            <a:ext cx="5969586" cy="14963"/>
          </a:xfrm>
          <a:prstGeom prst="line">
            <a:avLst/>
          </a:prstGeom>
          <a:ln w="57150">
            <a:solidFill>
              <a:srgbClr val="FF0000"/>
            </a:solidFill>
            <a:miter/>
          </a:ln>
        </p:spPr>
        <p:txBody>
          <a:bodyPr lIns="45719" rIns="45719"/>
          <a:lstStyle/>
          <a:p>
            <a:pPr/>
          </a:p>
        </p:txBody>
      </p:sp>
      <p:sp>
        <p:nvSpPr>
          <p:cNvPr id="190" name="Rectangle 16"/>
          <p:cNvSpPr txBox="1"/>
          <p:nvPr/>
        </p:nvSpPr>
        <p:spPr>
          <a:xfrm>
            <a:off x="7424897" y="6488667"/>
            <a:ext cx="4748248" cy="35066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i="1">
                <a:latin typeface="Arial"/>
                <a:ea typeface="Arial"/>
                <a:cs typeface="Arial"/>
                <a:sym typeface="Arial"/>
              </a:defRPr>
            </a:lvl1pPr>
          </a:lstStyle>
          <a:p>
            <a:pPr/>
            <a:r>
              <a:t>Bulletin officiel spécial n°5 du 11 avril 2019</a:t>
            </a:r>
          </a:p>
        </p:txBody>
      </p:sp>
      <p:sp>
        <p:nvSpPr>
          <p:cNvPr id="191" name="Connecteur droit 17"/>
          <p:cNvSpPr/>
          <p:nvPr/>
        </p:nvSpPr>
        <p:spPr>
          <a:xfrm>
            <a:off x="2225899" y="5716073"/>
            <a:ext cx="4242706" cy="2148"/>
          </a:xfrm>
          <a:prstGeom prst="line">
            <a:avLst/>
          </a:prstGeom>
          <a:ln w="57150">
            <a:solidFill>
              <a:srgbClr val="FF0000"/>
            </a:solidFill>
            <a:miter/>
          </a:ln>
        </p:spPr>
        <p:txBody>
          <a:bodyPr lIns="45719" rIns="45719"/>
          <a:lstStyle/>
          <a:p>
            <a:pPr/>
          </a:p>
        </p:txBody>
      </p:sp>
      <p:sp>
        <p:nvSpPr>
          <p:cNvPr id="192" name="Connecteur droit 19"/>
          <p:cNvSpPr/>
          <p:nvPr/>
        </p:nvSpPr>
        <p:spPr>
          <a:xfrm>
            <a:off x="2177412" y="2857152"/>
            <a:ext cx="3296110" cy="1"/>
          </a:xfrm>
          <a:prstGeom prst="line">
            <a:avLst/>
          </a:prstGeom>
          <a:ln w="57150">
            <a:solidFill>
              <a:srgbClr val="FF0000"/>
            </a:solidFill>
            <a:miter/>
          </a:ln>
        </p:spPr>
        <p:txBody>
          <a:bodyPr lIns="45719" rIns="45719"/>
          <a:lstStyle/>
          <a:p>
            <a:pPr/>
          </a:p>
        </p:txBody>
      </p:sp>
      <p:sp>
        <p:nvSpPr>
          <p:cNvPr id="193" name="Connecteur droit 21"/>
          <p:cNvSpPr/>
          <p:nvPr/>
        </p:nvSpPr>
        <p:spPr>
          <a:xfrm>
            <a:off x="2225899" y="1670149"/>
            <a:ext cx="8025685" cy="4105"/>
          </a:xfrm>
          <a:prstGeom prst="line">
            <a:avLst/>
          </a:prstGeom>
          <a:ln w="57150">
            <a:solidFill>
              <a:srgbClr val="FF0000"/>
            </a:solidFill>
            <a:miter/>
          </a:ln>
        </p:spPr>
        <p:txBody>
          <a:bodyPr lIns="45719" rIns="45719"/>
          <a:lstStyle/>
          <a:p>
            <a:pPr/>
          </a:p>
        </p:txBody>
      </p:sp>
      <p:sp>
        <p:nvSpPr>
          <p:cNvPr id="194" name="Connecteur droit 29"/>
          <p:cNvSpPr/>
          <p:nvPr/>
        </p:nvSpPr>
        <p:spPr>
          <a:xfrm>
            <a:off x="2225898" y="6631288"/>
            <a:ext cx="1702158" cy="14498"/>
          </a:xfrm>
          <a:prstGeom prst="line">
            <a:avLst/>
          </a:prstGeom>
          <a:ln w="57150">
            <a:solidFill>
              <a:srgbClr val="FF0000"/>
            </a:solidFill>
            <a:miter/>
          </a:ln>
        </p:spPr>
        <p:txBody>
          <a:bodyPr lIns="45719" rIns="45719"/>
          <a:lstStyle/>
          <a:p>
            <a:pPr/>
          </a:p>
        </p:txBody>
      </p:sp>
      <p:sp>
        <p:nvSpPr>
          <p:cNvPr id="195" name="Connecteur droit 13"/>
          <p:cNvSpPr/>
          <p:nvPr/>
        </p:nvSpPr>
        <p:spPr>
          <a:xfrm>
            <a:off x="9221272" y="4871080"/>
            <a:ext cx="2163652" cy="1"/>
          </a:xfrm>
          <a:prstGeom prst="line">
            <a:avLst/>
          </a:prstGeom>
          <a:ln w="57150">
            <a:solidFill>
              <a:srgbClr val="FF0000"/>
            </a:solidFill>
            <a:miter/>
          </a:ln>
        </p:spPr>
        <p:txBody>
          <a:bodyPr lIns="45719" rIns="45719"/>
          <a:lstStyle/>
          <a:p>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ZoneTexte 1"/>
          <p:cNvSpPr txBox="1"/>
          <p:nvPr/>
        </p:nvSpPr>
        <p:spPr>
          <a:xfrm>
            <a:off x="4765183" y="0"/>
            <a:ext cx="2729767"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La mise en œuvre  </a:t>
            </a:r>
          </a:p>
        </p:txBody>
      </p:sp>
      <p:grpSp>
        <p:nvGrpSpPr>
          <p:cNvPr id="200" name="Rectangle 2"/>
          <p:cNvGrpSpPr/>
          <p:nvPr/>
        </p:nvGrpSpPr>
        <p:grpSpPr>
          <a:xfrm>
            <a:off x="69608" y="408989"/>
            <a:ext cx="2021984" cy="1223493"/>
            <a:chOff x="0" y="0"/>
            <a:chExt cx="2021983" cy="1223492"/>
          </a:xfrm>
        </p:grpSpPr>
        <p:sp>
          <p:nvSpPr>
            <p:cNvPr id="198" name="Rectangle"/>
            <p:cNvSpPr/>
            <p:nvPr/>
          </p:nvSpPr>
          <p:spPr>
            <a:xfrm>
              <a:off x="0" y="0"/>
              <a:ext cx="2021984" cy="1223493"/>
            </a:xfrm>
            <a:prstGeom prst="rect">
              <a:avLst/>
            </a:prstGeom>
            <a:solidFill>
              <a:srgbClr val="8FAADC"/>
            </a:solidFill>
            <a:ln w="6350" cap="flat">
              <a:solidFill>
                <a:schemeClr val="accent5"/>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199" name="Les étapes de l’apprentissage par projet"/>
            <p:cNvSpPr txBox="1"/>
            <p:nvPr/>
          </p:nvSpPr>
          <p:spPr>
            <a:xfrm>
              <a:off x="0" y="169715"/>
              <a:ext cx="2021984" cy="8840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Les étapes de l’apprentissage par projet   </a:t>
              </a:r>
            </a:p>
          </p:txBody>
        </p:sp>
      </p:grpSp>
      <p:grpSp>
        <p:nvGrpSpPr>
          <p:cNvPr id="203" name="Rectangle 3"/>
          <p:cNvGrpSpPr/>
          <p:nvPr/>
        </p:nvGrpSpPr>
        <p:grpSpPr>
          <a:xfrm>
            <a:off x="77874" y="1694192"/>
            <a:ext cx="2021984" cy="1223493"/>
            <a:chOff x="0" y="0"/>
            <a:chExt cx="2021983" cy="1223492"/>
          </a:xfrm>
        </p:grpSpPr>
        <p:sp>
          <p:nvSpPr>
            <p:cNvPr id="201" name="Rectangle"/>
            <p:cNvSpPr/>
            <p:nvPr/>
          </p:nvSpPr>
          <p:spPr>
            <a:xfrm>
              <a:off x="0" y="0"/>
              <a:ext cx="2021984" cy="1223493"/>
            </a:xfrm>
            <a:prstGeom prst="rect">
              <a:avLst/>
            </a:prstGeom>
            <a:solidFill>
              <a:srgbClr val="A9D18E"/>
            </a:solidFill>
            <a:ln w="12700" cap="flat">
              <a:solidFill>
                <a:srgbClr val="A9D18E"/>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02" name="Les éléments incontournables  précisés par le programme"/>
            <p:cNvSpPr txBox="1"/>
            <p:nvPr/>
          </p:nvSpPr>
          <p:spPr>
            <a:xfrm>
              <a:off x="0" y="36365"/>
              <a:ext cx="2021984" cy="11507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Les éléments incontournables  précisés par le programme </a:t>
              </a:r>
            </a:p>
          </p:txBody>
        </p:sp>
      </p:grpSp>
      <p:grpSp>
        <p:nvGrpSpPr>
          <p:cNvPr id="206" name="Rectangle 4"/>
          <p:cNvGrpSpPr/>
          <p:nvPr/>
        </p:nvGrpSpPr>
        <p:grpSpPr>
          <a:xfrm>
            <a:off x="2200919" y="422813"/>
            <a:ext cx="1493951" cy="1223493"/>
            <a:chOff x="0" y="0"/>
            <a:chExt cx="1493949" cy="1223492"/>
          </a:xfrm>
        </p:grpSpPr>
        <p:sp>
          <p:nvSpPr>
            <p:cNvPr id="204" name="Rectangle"/>
            <p:cNvSpPr/>
            <p:nvPr/>
          </p:nvSpPr>
          <p:spPr>
            <a:xfrm>
              <a:off x="0" y="0"/>
              <a:ext cx="1493950" cy="1223493"/>
            </a:xfrm>
            <a:prstGeom prst="rect">
              <a:avLst/>
            </a:prstGeom>
            <a:solidFill>
              <a:srgbClr val="8FAADC"/>
            </a:solidFill>
            <a:ln w="6350" cap="flat">
              <a:solidFill>
                <a:schemeClr val="accent5"/>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05" name="Préparation"/>
            <p:cNvSpPr txBox="1"/>
            <p:nvPr/>
          </p:nvSpPr>
          <p:spPr>
            <a:xfrm>
              <a:off x="0" y="436415"/>
              <a:ext cx="1493950" cy="350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Préparation  </a:t>
              </a:r>
            </a:p>
          </p:txBody>
        </p:sp>
      </p:grpSp>
      <p:grpSp>
        <p:nvGrpSpPr>
          <p:cNvPr id="209" name="Rectangle 5"/>
          <p:cNvGrpSpPr/>
          <p:nvPr/>
        </p:nvGrpSpPr>
        <p:grpSpPr>
          <a:xfrm>
            <a:off x="2200919" y="1700914"/>
            <a:ext cx="1493951" cy="1223493"/>
            <a:chOff x="0" y="0"/>
            <a:chExt cx="1493949" cy="1223492"/>
          </a:xfrm>
        </p:grpSpPr>
        <p:sp>
          <p:nvSpPr>
            <p:cNvPr id="207" name="Rectangle"/>
            <p:cNvSpPr/>
            <p:nvPr/>
          </p:nvSpPr>
          <p:spPr>
            <a:xfrm>
              <a:off x="0" y="0"/>
              <a:ext cx="1493950" cy="1223493"/>
            </a:xfrm>
            <a:prstGeom prst="rect">
              <a:avLst/>
            </a:prstGeom>
            <a:solidFill>
              <a:srgbClr val="A9D18E"/>
            </a:solidFill>
            <a:ln w="6350" cap="flat">
              <a:solidFill>
                <a:srgbClr val="A9D18E"/>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08" name="Une question"/>
            <p:cNvSpPr txBox="1"/>
            <p:nvPr/>
          </p:nvSpPr>
          <p:spPr>
            <a:xfrm>
              <a:off x="0" y="303065"/>
              <a:ext cx="1493950" cy="6173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Une question  </a:t>
              </a:r>
            </a:p>
          </p:txBody>
        </p:sp>
      </p:grpSp>
      <p:grpSp>
        <p:nvGrpSpPr>
          <p:cNvPr id="212" name="Rectangle 6"/>
          <p:cNvGrpSpPr/>
          <p:nvPr/>
        </p:nvGrpSpPr>
        <p:grpSpPr>
          <a:xfrm>
            <a:off x="3804198" y="436271"/>
            <a:ext cx="1493951" cy="1223493"/>
            <a:chOff x="0" y="0"/>
            <a:chExt cx="1493949" cy="1223492"/>
          </a:xfrm>
        </p:grpSpPr>
        <p:sp>
          <p:nvSpPr>
            <p:cNvPr id="210" name="Rectangle"/>
            <p:cNvSpPr/>
            <p:nvPr/>
          </p:nvSpPr>
          <p:spPr>
            <a:xfrm>
              <a:off x="0" y="0"/>
              <a:ext cx="1493950" cy="1223493"/>
            </a:xfrm>
            <a:prstGeom prst="rect">
              <a:avLst/>
            </a:prstGeom>
            <a:solidFill>
              <a:srgbClr val="8FAADC"/>
            </a:solidFill>
            <a:ln w="6350" cap="flat">
              <a:solidFill>
                <a:schemeClr val="accent5"/>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11" name="Exécution"/>
            <p:cNvSpPr txBox="1"/>
            <p:nvPr/>
          </p:nvSpPr>
          <p:spPr>
            <a:xfrm>
              <a:off x="0" y="436415"/>
              <a:ext cx="1493950" cy="350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Exécution  </a:t>
              </a:r>
            </a:p>
          </p:txBody>
        </p:sp>
      </p:grpSp>
      <p:grpSp>
        <p:nvGrpSpPr>
          <p:cNvPr id="215" name="Rectangle 9"/>
          <p:cNvGrpSpPr/>
          <p:nvPr/>
        </p:nvGrpSpPr>
        <p:grpSpPr>
          <a:xfrm>
            <a:off x="3795931" y="1712805"/>
            <a:ext cx="1493951" cy="1223494"/>
            <a:chOff x="0" y="0"/>
            <a:chExt cx="1493949" cy="1223492"/>
          </a:xfrm>
        </p:grpSpPr>
        <p:sp>
          <p:nvSpPr>
            <p:cNvPr id="213" name="Rectangle"/>
            <p:cNvSpPr/>
            <p:nvPr/>
          </p:nvSpPr>
          <p:spPr>
            <a:xfrm>
              <a:off x="0" y="0"/>
              <a:ext cx="1493950" cy="1223493"/>
            </a:xfrm>
            <a:prstGeom prst="rect">
              <a:avLst/>
            </a:prstGeom>
            <a:solidFill>
              <a:srgbClr val="A9D18E"/>
            </a:solidFill>
            <a:ln w="6350" cap="flat">
              <a:solidFill>
                <a:srgbClr val="A9D18E"/>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14" name="Une enquête + un débat"/>
            <p:cNvSpPr txBox="1"/>
            <p:nvPr/>
          </p:nvSpPr>
          <p:spPr>
            <a:xfrm>
              <a:off x="0" y="303065"/>
              <a:ext cx="1493950" cy="6173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Une enquête + un débat    </a:t>
              </a:r>
            </a:p>
          </p:txBody>
        </p:sp>
      </p:grpSp>
      <p:grpSp>
        <p:nvGrpSpPr>
          <p:cNvPr id="218" name="Rectangle 10"/>
          <p:cNvGrpSpPr/>
          <p:nvPr/>
        </p:nvGrpSpPr>
        <p:grpSpPr>
          <a:xfrm>
            <a:off x="5414359" y="420881"/>
            <a:ext cx="1493951" cy="1223493"/>
            <a:chOff x="0" y="0"/>
            <a:chExt cx="1493949" cy="1223492"/>
          </a:xfrm>
        </p:grpSpPr>
        <p:sp>
          <p:nvSpPr>
            <p:cNvPr id="216" name="Rectangle"/>
            <p:cNvSpPr/>
            <p:nvPr/>
          </p:nvSpPr>
          <p:spPr>
            <a:xfrm>
              <a:off x="0" y="0"/>
              <a:ext cx="1493950" cy="1223493"/>
            </a:xfrm>
            <a:prstGeom prst="rect">
              <a:avLst/>
            </a:prstGeom>
            <a:solidFill>
              <a:srgbClr val="8FAADC"/>
            </a:solidFill>
            <a:ln w="6350" cap="flat">
              <a:solidFill>
                <a:schemeClr val="accent5"/>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17" name="Production finale"/>
            <p:cNvSpPr txBox="1"/>
            <p:nvPr/>
          </p:nvSpPr>
          <p:spPr>
            <a:xfrm>
              <a:off x="0" y="303065"/>
              <a:ext cx="1493950" cy="6173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Production finale  </a:t>
              </a:r>
            </a:p>
          </p:txBody>
        </p:sp>
      </p:grpSp>
      <p:grpSp>
        <p:nvGrpSpPr>
          <p:cNvPr id="221" name="Rectangle 11"/>
          <p:cNvGrpSpPr/>
          <p:nvPr/>
        </p:nvGrpSpPr>
        <p:grpSpPr>
          <a:xfrm>
            <a:off x="5414359" y="1711559"/>
            <a:ext cx="1493951" cy="1227793"/>
            <a:chOff x="0" y="0"/>
            <a:chExt cx="1493949" cy="1227792"/>
          </a:xfrm>
        </p:grpSpPr>
        <p:sp>
          <p:nvSpPr>
            <p:cNvPr id="219" name="Rectangle"/>
            <p:cNvSpPr/>
            <p:nvPr/>
          </p:nvSpPr>
          <p:spPr>
            <a:xfrm>
              <a:off x="0" y="2149"/>
              <a:ext cx="1493950" cy="1223494"/>
            </a:xfrm>
            <a:prstGeom prst="rect">
              <a:avLst/>
            </a:prstGeom>
            <a:solidFill>
              <a:srgbClr val="A9D18E"/>
            </a:solidFill>
            <a:ln w="6350" cap="flat">
              <a:solidFill>
                <a:srgbClr val="A9D18E"/>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220" name="Elle prend une forme visuelle, écrite ou audiovisuelle"/>
            <p:cNvSpPr txBox="1"/>
            <p:nvPr/>
          </p:nvSpPr>
          <p:spPr>
            <a:xfrm>
              <a:off x="0" y="0"/>
              <a:ext cx="1493950" cy="122779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1600">
                  <a:latin typeface="Arial"/>
                  <a:ea typeface="Arial"/>
                  <a:cs typeface="Arial"/>
                  <a:sym typeface="Arial"/>
                </a:defRPr>
              </a:lvl1pPr>
            </a:lstStyle>
            <a:p>
              <a:pPr/>
              <a:r>
                <a:t>Elle prend une forme visuelle, écrite ou audiovisuelle  </a:t>
              </a:r>
            </a:p>
          </p:txBody>
        </p:sp>
      </p:grpSp>
      <p:grpSp>
        <p:nvGrpSpPr>
          <p:cNvPr id="224" name="Rectangle 12"/>
          <p:cNvGrpSpPr/>
          <p:nvPr/>
        </p:nvGrpSpPr>
        <p:grpSpPr>
          <a:xfrm>
            <a:off x="7035551" y="1712805"/>
            <a:ext cx="1625187" cy="1223494"/>
            <a:chOff x="0" y="0"/>
            <a:chExt cx="1625186" cy="1223492"/>
          </a:xfrm>
        </p:grpSpPr>
        <p:sp>
          <p:nvSpPr>
            <p:cNvPr id="222" name="Rectangle"/>
            <p:cNvSpPr/>
            <p:nvPr/>
          </p:nvSpPr>
          <p:spPr>
            <a:xfrm>
              <a:off x="-1" y="0"/>
              <a:ext cx="1625188" cy="1223493"/>
            </a:xfrm>
            <a:prstGeom prst="rect">
              <a:avLst/>
            </a:prstGeom>
            <a:solidFill>
              <a:srgbClr val="A9D18E"/>
            </a:solidFill>
            <a:ln w="6350" cap="flat">
              <a:solidFill>
                <a:srgbClr val="A9D18E"/>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23" name="Une trace écrite"/>
            <p:cNvSpPr txBox="1"/>
            <p:nvPr/>
          </p:nvSpPr>
          <p:spPr>
            <a:xfrm>
              <a:off x="-1" y="303065"/>
              <a:ext cx="1625188" cy="6173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Une trace écrite  </a:t>
              </a:r>
            </a:p>
          </p:txBody>
        </p:sp>
      </p:grpSp>
      <p:grpSp>
        <p:nvGrpSpPr>
          <p:cNvPr id="227" name="Rectangle 14"/>
          <p:cNvGrpSpPr/>
          <p:nvPr/>
        </p:nvGrpSpPr>
        <p:grpSpPr>
          <a:xfrm>
            <a:off x="7015306" y="427659"/>
            <a:ext cx="1635614" cy="1223493"/>
            <a:chOff x="0" y="0"/>
            <a:chExt cx="1635612" cy="1223492"/>
          </a:xfrm>
        </p:grpSpPr>
        <p:sp>
          <p:nvSpPr>
            <p:cNvPr id="225" name="Rectangle"/>
            <p:cNvSpPr/>
            <p:nvPr/>
          </p:nvSpPr>
          <p:spPr>
            <a:xfrm>
              <a:off x="0" y="0"/>
              <a:ext cx="1635613" cy="1223493"/>
            </a:xfrm>
            <a:prstGeom prst="rect">
              <a:avLst/>
            </a:prstGeom>
            <a:solidFill>
              <a:srgbClr val="8FAADC"/>
            </a:solidFill>
            <a:ln w="6350" cap="flat">
              <a:solidFill>
                <a:schemeClr val="accent5"/>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26" name="Exploitation pédagogique"/>
            <p:cNvSpPr txBox="1"/>
            <p:nvPr/>
          </p:nvSpPr>
          <p:spPr>
            <a:xfrm>
              <a:off x="0" y="303065"/>
              <a:ext cx="1635613" cy="6173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Exploitation pédagogique  </a:t>
              </a:r>
            </a:p>
          </p:txBody>
        </p:sp>
      </p:grpSp>
      <p:grpSp>
        <p:nvGrpSpPr>
          <p:cNvPr id="230" name="Rectangle 16"/>
          <p:cNvGrpSpPr/>
          <p:nvPr/>
        </p:nvGrpSpPr>
        <p:grpSpPr>
          <a:xfrm>
            <a:off x="8768663" y="427659"/>
            <a:ext cx="1493951" cy="1223493"/>
            <a:chOff x="0" y="0"/>
            <a:chExt cx="1493949" cy="1223492"/>
          </a:xfrm>
        </p:grpSpPr>
        <p:sp>
          <p:nvSpPr>
            <p:cNvPr id="228" name="Rectangle"/>
            <p:cNvSpPr/>
            <p:nvPr/>
          </p:nvSpPr>
          <p:spPr>
            <a:xfrm>
              <a:off x="0" y="0"/>
              <a:ext cx="1493950" cy="1223493"/>
            </a:xfrm>
            <a:prstGeom prst="rect">
              <a:avLst/>
            </a:prstGeom>
            <a:solidFill>
              <a:srgbClr val="8FAADC"/>
            </a:solidFill>
            <a:ln w="6350" cap="flat">
              <a:solidFill>
                <a:schemeClr val="accent5"/>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29" name="Présentation"/>
            <p:cNvSpPr txBox="1"/>
            <p:nvPr/>
          </p:nvSpPr>
          <p:spPr>
            <a:xfrm>
              <a:off x="0" y="436415"/>
              <a:ext cx="1493950" cy="350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1600">
                  <a:latin typeface="Arial"/>
                  <a:ea typeface="Arial"/>
                  <a:cs typeface="Arial"/>
                  <a:sym typeface="Arial"/>
                </a:defRPr>
              </a:pPr>
              <a:r>
                <a:t>Présentation</a:t>
              </a:r>
              <a:r>
                <a:rPr sz="1800"/>
                <a:t>  </a:t>
              </a:r>
            </a:p>
          </p:txBody>
        </p:sp>
      </p:grpSp>
      <p:grpSp>
        <p:nvGrpSpPr>
          <p:cNvPr id="233" name="Rectangle 17"/>
          <p:cNvGrpSpPr/>
          <p:nvPr/>
        </p:nvGrpSpPr>
        <p:grpSpPr>
          <a:xfrm>
            <a:off x="10368078" y="427659"/>
            <a:ext cx="1493951" cy="1223493"/>
            <a:chOff x="0" y="0"/>
            <a:chExt cx="1493949" cy="1223492"/>
          </a:xfrm>
        </p:grpSpPr>
        <p:sp>
          <p:nvSpPr>
            <p:cNvPr id="231" name="Rectangle"/>
            <p:cNvSpPr/>
            <p:nvPr/>
          </p:nvSpPr>
          <p:spPr>
            <a:xfrm>
              <a:off x="0" y="0"/>
              <a:ext cx="1493950" cy="1223493"/>
            </a:xfrm>
            <a:prstGeom prst="rect">
              <a:avLst/>
            </a:prstGeom>
            <a:solidFill>
              <a:srgbClr val="8FAADC"/>
            </a:solidFill>
            <a:ln w="6350" cap="flat">
              <a:solidFill>
                <a:schemeClr val="accent5"/>
              </a:solidFill>
              <a:prstDash val="solid"/>
              <a:miter lim="800000"/>
            </a:ln>
            <a:effectLst/>
          </p:spPr>
          <p:txBody>
            <a:bodyPr wrap="square" lIns="45719" tIns="45719" rIns="45719" bIns="45719" numCol="1" anchor="ctr">
              <a:noAutofit/>
            </a:bodyPr>
            <a:lstStyle/>
            <a:p>
              <a:pPr algn="ctr">
                <a:defRPr b="1">
                  <a:latin typeface="Arial"/>
                  <a:ea typeface="Arial"/>
                  <a:cs typeface="Arial"/>
                  <a:sym typeface="Arial"/>
                </a:defRPr>
              </a:pPr>
            </a:p>
          </p:txBody>
        </p:sp>
        <p:sp>
          <p:nvSpPr>
            <p:cNvPr id="232" name="Évaluation"/>
            <p:cNvSpPr txBox="1"/>
            <p:nvPr/>
          </p:nvSpPr>
          <p:spPr>
            <a:xfrm>
              <a:off x="0" y="436415"/>
              <a:ext cx="1493950" cy="350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Arial"/>
                  <a:ea typeface="Arial"/>
                  <a:cs typeface="Arial"/>
                  <a:sym typeface="Arial"/>
                </a:defRPr>
              </a:lvl1pPr>
            </a:lstStyle>
            <a:p>
              <a:pPr/>
              <a:r>
                <a:t>Évaluation </a:t>
              </a:r>
            </a:p>
          </p:txBody>
        </p:sp>
      </p:grpSp>
      <p:sp>
        <p:nvSpPr>
          <p:cNvPr id="234" name="Flèche droite 18"/>
          <p:cNvSpPr/>
          <p:nvPr/>
        </p:nvSpPr>
        <p:spPr>
          <a:xfrm>
            <a:off x="3505053" y="1332623"/>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35" name="Flèche droite 19"/>
          <p:cNvSpPr/>
          <p:nvPr/>
        </p:nvSpPr>
        <p:spPr>
          <a:xfrm>
            <a:off x="5162141" y="1329488"/>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36" name="Flèche droite 20"/>
          <p:cNvSpPr/>
          <p:nvPr/>
        </p:nvSpPr>
        <p:spPr>
          <a:xfrm>
            <a:off x="6786553" y="1311838"/>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37" name="Flèche droite 21"/>
          <p:cNvSpPr/>
          <p:nvPr/>
        </p:nvSpPr>
        <p:spPr>
          <a:xfrm>
            <a:off x="8486568" y="1311838"/>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38" name="Flèche droite 22"/>
          <p:cNvSpPr/>
          <p:nvPr/>
        </p:nvSpPr>
        <p:spPr>
          <a:xfrm>
            <a:off x="10186582" y="1299011"/>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39" name="Flèche droite 23"/>
          <p:cNvSpPr/>
          <p:nvPr/>
        </p:nvSpPr>
        <p:spPr>
          <a:xfrm>
            <a:off x="3505053" y="2476630"/>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40" name="Flèche droite 24"/>
          <p:cNvSpPr/>
          <p:nvPr/>
        </p:nvSpPr>
        <p:spPr>
          <a:xfrm>
            <a:off x="5042394" y="2503073"/>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41" name="Flèche droite 25"/>
          <p:cNvSpPr/>
          <p:nvPr/>
        </p:nvSpPr>
        <p:spPr>
          <a:xfrm>
            <a:off x="6786553" y="2476630"/>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grpSp>
        <p:nvGrpSpPr>
          <p:cNvPr id="244" name="Rectangle 26"/>
          <p:cNvGrpSpPr/>
          <p:nvPr/>
        </p:nvGrpSpPr>
        <p:grpSpPr>
          <a:xfrm>
            <a:off x="8780937" y="1712805"/>
            <a:ext cx="3081092" cy="1223494"/>
            <a:chOff x="0" y="0"/>
            <a:chExt cx="3081091" cy="1223492"/>
          </a:xfrm>
        </p:grpSpPr>
        <p:sp>
          <p:nvSpPr>
            <p:cNvPr id="242" name="Rectangle"/>
            <p:cNvSpPr/>
            <p:nvPr/>
          </p:nvSpPr>
          <p:spPr>
            <a:xfrm>
              <a:off x="-1" y="0"/>
              <a:ext cx="3081093" cy="1223493"/>
            </a:xfrm>
            <a:prstGeom prst="rect">
              <a:avLst/>
            </a:prstGeom>
            <a:solidFill>
              <a:srgbClr val="A9D18E"/>
            </a:solidFill>
            <a:ln w="6350" cap="flat">
              <a:solidFill>
                <a:srgbClr val="A9D18E"/>
              </a:solidFill>
              <a:prstDash val="solid"/>
              <a:miter lim="800000"/>
            </a:ln>
            <a:effectLst/>
          </p:spPr>
          <p:txBody>
            <a:bodyPr wrap="square" lIns="45719" tIns="45719" rIns="45719" bIns="45719" numCol="1" anchor="ctr">
              <a:noAutofit/>
            </a:bodyPr>
            <a:lstStyle/>
            <a:p>
              <a:pPr algn="ctr">
                <a:defRPr b="1" sz="1600">
                  <a:latin typeface="Arial"/>
                  <a:ea typeface="Arial"/>
                  <a:cs typeface="Arial"/>
                  <a:sym typeface="Arial"/>
                </a:defRPr>
              </a:pPr>
            </a:p>
          </p:txBody>
        </p:sp>
        <p:sp>
          <p:nvSpPr>
            <p:cNvPr id="243" name="La présentation et l’évaluation ne sont pas évoquées dans le programme mais elles sont indispensables"/>
            <p:cNvSpPr txBox="1"/>
            <p:nvPr/>
          </p:nvSpPr>
          <p:spPr>
            <a:xfrm>
              <a:off x="-1" y="112150"/>
              <a:ext cx="3081093" cy="99919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1600">
                  <a:latin typeface="Arial"/>
                  <a:ea typeface="Arial"/>
                  <a:cs typeface="Arial"/>
                  <a:sym typeface="Arial"/>
                </a:defRPr>
              </a:lvl1pPr>
            </a:lstStyle>
            <a:p>
              <a:pPr/>
              <a:r>
                <a:t>La présentation et l’évaluation ne sont pas évoquées dans le programme mais elles sont indispensables</a:t>
              </a:r>
            </a:p>
          </p:txBody>
        </p:sp>
      </p:grpSp>
      <p:sp>
        <p:nvSpPr>
          <p:cNvPr id="245" name="Flèche droite 27"/>
          <p:cNvSpPr/>
          <p:nvPr/>
        </p:nvSpPr>
        <p:spPr>
          <a:xfrm>
            <a:off x="8486568" y="2476630"/>
            <a:ext cx="553793" cy="302995"/>
          </a:xfrm>
          <a:prstGeom prst="rightArrow">
            <a:avLst>
              <a:gd name="adj1" fmla="val 50000"/>
              <a:gd name="adj2" fmla="val 50000"/>
            </a:avLst>
          </a:prstGeom>
          <a:solidFill>
            <a:srgbClr val="FF0000"/>
          </a:solidFill>
          <a:ln w="12700">
            <a:miter lim="400000"/>
          </a:ln>
        </p:spPr>
        <p:txBody>
          <a:bodyPr lIns="45719" rIns="45719" anchor="ctr"/>
          <a:lstStyle/>
          <a:p>
            <a:pPr algn="ctr">
              <a:defRPr>
                <a:solidFill>
                  <a:srgbClr val="FFFFFF"/>
                </a:solidFill>
              </a:defRPr>
            </a:pPr>
          </a:p>
        </p:txBody>
      </p:sp>
      <p:sp>
        <p:nvSpPr>
          <p:cNvPr id="246" name="ZoneTexte 28"/>
          <p:cNvSpPr txBox="1"/>
          <p:nvPr/>
        </p:nvSpPr>
        <p:spPr>
          <a:xfrm>
            <a:off x="502275" y="2890401"/>
            <a:ext cx="12192001" cy="40328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600">
                <a:solidFill>
                  <a:srgbClr val="FF0000"/>
                </a:solidFill>
                <a:latin typeface="Arial"/>
                <a:ea typeface="Arial"/>
                <a:cs typeface="Arial"/>
                <a:sym typeface="Arial"/>
              </a:defRPr>
            </a:pPr>
            <a:r>
              <a:t>Préparation  </a:t>
            </a:r>
          </a:p>
          <a:p>
            <a:pPr marL="342900" indent="-342900">
              <a:buSzPct val="100000"/>
              <a:buFont typeface="Arial"/>
              <a:buChar char="•"/>
              <a:defRPr b="1" sz="1600">
                <a:latin typeface="Arial"/>
                <a:ea typeface="Arial"/>
                <a:cs typeface="Arial"/>
                <a:sym typeface="Arial"/>
              </a:defRPr>
            </a:pPr>
            <a:r>
              <a:t>Problème/question : élèves et professeur.</a:t>
            </a:r>
          </a:p>
          <a:p>
            <a:pPr marL="342900" indent="-342900">
              <a:buSzPct val="100000"/>
              <a:buFont typeface="Arial"/>
              <a:buChar char="•"/>
              <a:defRPr b="1" sz="1600">
                <a:latin typeface="Arial"/>
                <a:ea typeface="Arial"/>
                <a:cs typeface="Arial"/>
                <a:sym typeface="Arial"/>
              </a:defRPr>
            </a:pPr>
            <a:r>
              <a:t>Choix du projet : élèves et/ou professeur.</a:t>
            </a:r>
          </a:p>
          <a:p>
            <a:pPr marL="342900" indent="-342900">
              <a:buSzPct val="100000"/>
              <a:buFont typeface="Arial"/>
              <a:buChar char="•"/>
              <a:defRPr b="1" sz="1600">
                <a:latin typeface="Arial"/>
                <a:ea typeface="Arial"/>
                <a:cs typeface="Arial"/>
                <a:sym typeface="Arial"/>
              </a:defRPr>
            </a:pPr>
            <a:r>
              <a:t>Organisation du travail : élèves et/ou professeur.</a:t>
            </a:r>
          </a:p>
          <a:p>
            <a:pPr>
              <a:defRPr b="1" sz="1600">
                <a:solidFill>
                  <a:srgbClr val="FF0000"/>
                </a:solidFill>
                <a:latin typeface="Arial"/>
                <a:ea typeface="Arial"/>
                <a:cs typeface="Arial"/>
                <a:sym typeface="Arial"/>
              </a:defRPr>
            </a:pPr>
            <a:r>
              <a:t>Exécution </a:t>
            </a:r>
          </a:p>
          <a:p>
            <a:pPr marL="342900" indent="-342900">
              <a:buSzPct val="100000"/>
              <a:buFont typeface="Arial"/>
              <a:buChar char="•"/>
              <a:defRPr b="1" sz="1600">
                <a:latin typeface="Arial"/>
                <a:ea typeface="Arial"/>
                <a:cs typeface="Arial"/>
                <a:sym typeface="Arial"/>
              </a:defRPr>
            </a:pPr>
            <a:r>
              <a:t>Tous les élèves. </a:t>
            </a:r>
          </a:p>
          <a:p>
            <a:pPr marL="342900" indent="-342900">
              <a:buSzPct val="100000"/>
              <a:buFont typeface="Arial"/>
              <a:buChar char="•"/>
              <a:defRPr b="1" sz="1600">
                <a:latin typeface="Arial"/>
                <a:ea typeface="Arial"/>
                <a:cs typeface="Arial"/>
                <a:sym typeface="Arial"/>
              </a:defRPr>
            </a:pPr>
            <a:r>
              <a:t>Deux variables : différenciation et autonomie. </a:t>
            </a:r>
          </a:p>
          <a:p>
            <a:pPr>
              <a:defRPr b="1" sz="1600">
                <a:solidFill>
                  <a:srgbClr val="FF0000"/>
                </a:solidFill>
                <a:latin typeface="Arial"/>
                <a:ea typeface="Arial"/>
                <a:cs typeface="Arial"/>
                <a:sym typeface="Arial"/>
              </a:defRPr>
            </a:pPr>
            <a:r>
              <a:t>Exploitation pédagogique   </a:t>
            </a:r>
          </a:p>
          <a:p>
            <a:pPr marL="285750" indent="-285750">
              <a:buSzPct val="100000"/>
              <a:buFont typeface="Arial"/>
              <a:buChar char="•"/>
              <a:defRPr b="1" sz="1600">
                <a:latin typeface="Arial"/>
                <a:ea typeface="Arial"/>
                <a:cs typeface="Arial"/>
                <a:sym typeface="Arial"/>
              </a:defRPr>
            </a:pPr>
            <a:r>
              <a:t>Stabiliser les connaissances. </a:t>
            </a:r>
          </a:p>
          <a:p>
            <a:pPr marL="285750" indent="-285750">
              <a:buSzPct val="100000"/>
              <a:buFont typeface="Arial"/>
              <a:buChar char="•"/>
              <a:defRPr b="1" sz="1600">
                <a:latin typeface="Arial"/>
                <a:ea typeface="Arial"/>
                <a:cs typeface="Arial"/>
                <a:sym typeface="Arial"/>
              </a:defRPr>
            </a:pPr>
            <a:r>
              <a:t>Mobiliser les compétences. </a:t>
            </a:r>
          </a:p>
          <a:p>
            <a:pPr>
              <a:defRPr b="1" sz="1600">
                <a:solidFill>
                  <a:srgbClr val="FF0000"/>
                </a:solidFill>
                <a:latin typeface="Arial"/>
                <a:ea typeface="Arial"/>
                <a:cs typeface="Arial"/>
                <a:sym typeface="Arial"/>
              </a:defRPr>
            </a:pPr>
            <a:r>
              <a:t>Présentation </a:t>
            </a:r>
          </a:p>
          <a:p>
            <a:pPr marL="342900" indent="-342900">
              <a:buSzPct val="100000"/>
              <a:buFont typeface="Arial"/>
              <a:buChar char="•"/>
              <a:defRPr b="1" sz="1600">
                <a:latin typeface="Arial"/>
                <a:ea typeface="Arial"/>
                <a:cs typeface="Arial"/>
                <a:sym typeface="Arial"/>
              </a:defRPr>
            </a:pPr>
            <a:r>
              <a:t>Valorisation, estime de soi, confiance, motivation… </a:t>
            </a:r>
          </a:p>
          <a:p>
            <a:pPr marL="342900" indent="-342900">
              <a:buSzPct val="100000"/>
              <a:buFont typeface="Arial"/>
              <a:buChar char="•"/>
              <a:defRPr b="1" sz="1600">
                <a:latin typeface="Arial"/>
                <a:ea typeface="Arial"/>
                <a:cs typeface="Arial"/>
                <a:sym typeface="Arial"/>
              </a:defRPr>
            </a:pPr>
            <a:r>
              <a:t>Ce n’est pas l’évaluation : elle reflète le travail du groupe et ne prend pas en compte le travail réel de chaque élève.</a:t>
            </a:r>
          </a:p>
          <a:p>
            <a:pPr>
              <a:defRPr b="1" sz="1600">
                <a:solidFill>
                  <a:srgbClr val="FF0000"/>
                </a:solidFill>
                <a:latin typeface="Arial"/>
                <a:ea typeface="Arial"/>
                <a:cs typeface="Arial"/>
                <a:sym typeface="Arial"/>
              </a:defRPr>
            </a:pPr>
            <a:r>
              <a:t>Évaluation</a:t>
            </a:r>
            <a:r>
              <a:rPr>
                <a:solidFill>
                  <a:srgbClr val="000000"/>
                </a:solidFill>
              </a:rPr>
              <a:t> </a:t>
            </a:r>
            <a:endParaRPr>
              <a:solidFill>
                <a:srgbClr val="000000"/>
              </a:solidFill>
            </a:endParaRPr>
          </a:p>
          <a:p>
            <a:pPr marL="342900" indent="-342900">
              <a:buSzPct val="100000"/>
              <a:buFont typeface="Arial"/>
              <a:buChar char="•"/>
              <a:defRPr b="1" sz="1600">
                <a:latin typeface="Arial"/>
                <a:ea typeface="Arial"/>
                <a:cs typeface="Arial"/>
                <a:sym typeface="Arial"/>
              </a:defRPr>
            </a:pPr>
            <a:r>
              <a:t>Un compte rendu de la progression du travail individuel et par équipe (sous la forme d’un journal de bord ou de portfolio) renseigné par les élèves eux-mêmes.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ZoneTexte 3"/>
          <p:cNvSpPr txBox="1"/>
          <p:nvPr/>
        </p:nvSpPr>
        <p:spPr>
          <a:xfrm>
            <a:off x="953037" y="2305317"/>
            <a:ext cx="10406131"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FF0000"/>
                </a:solidFill>
                <a:latin typeface="Elephant"/>
                <a:ea typeface="Elephant"/>
                <a:cs typeface="Elephant"/>
                <a:sym typeface="Elephant"/>
              </a:defRPr>
            </a:lvl1pPr>
          </a:lstStyle>
          <a:p>
            <a:pPr/>
            <a:r>
              <a:t>V. Les difficultés d’application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ZoneTexte 1"/>
          <p:cNvSpPr txBox="1"/>
          <p:nvPr/>
        </p:nvSpPr>
        <p:spPr>
          <a:xfrm>
            <a:off x="3915178" y="12879"/>
            <a:ext cx="3809366"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difficultés d’application </a:t>
            </a:r>
          </a:p>
        </p:txBody>
      </p:sp>
      <p:sp>
        <p:nvSpPr>
          <p:cNvPr id="251" name="Rectangle 2"/>
          <p:cNvSpPr txBox="1"/>
          <p:nvPr/>
        </p:nvSpPr>
        <p:spPr>
          <a:xfrm>
            <a:off x="-2" y="651805"/>
            <a:ext cx="11973775" cy="5669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66750" marR="445769" indent="-342900" algn="just">
              <a:spcBef>
                <a:spcPts val="800"/>
              </a:spcBef>
              <a:buSzPct val="100000"/>
              <a:buChar char="❑"/>
              <a:defRPr sz="2400">
                <a:latin typeface="Arial"/>
                <a:ea typeface="Arial"/>
                <a:cs typeface="Arial"/>
                <a:sym typeface="Arial"/>
              </a:defRPr>
            </a:pPr>
            <a:r>
              <a:t> Une résistance face à la nécessité de changer les pratiques traditionnelles. </a:t>
            </a:r>
          </a:p>
          <a:p>
            <a:pPr marL="666750" marR="445769" indent="-342900" algn="just">
              <a:spcBef>
                <a:spcPts val="800"/>
              </a:spcBef>
              <a:buSzPct val="100000"/>
              <a:buChar char="❑"/>
              <a:defRPr sz="2400">
                <a:latin typeface="Arial"/>
                <a:ea typeface="Arial"/>
                <a:cs typeface="Arial"/>
                <a:sym typeface="Arial"/>
              </a:defRPr>
            </a:pPr>
            <a:r>
              <a:t> Le poids de la préparation du projet :  faire le point sur la recherche, planifier ses pratiques à mettre en œuvre (évaluations, contenus, organisation générale…), évaluer la durée nécessaire pour cet apprentissage, coopérer avec d’autres enseignants, vérifier la faisabilité du projet…</a:t>
            </a:r>
          </a:p>
          <a:p>
            <a:pPr marL="666750" marR="445769" indent="-342900" algn="just">
              <a:spcBef>
                <a:spcPts val="800"/>
              </a:spcBef>
              <a:buSzPct val="100000"/>
              <a:buChar char="❑"/>
              <a:defRPr sz="2400">
                <a:latin typeface="Arial"/>
                <a:ea typeface="Arial"/>
                <a:cs typeface="Arial"/>
                <a:sym typeface="Arial"/>
              </a:defRPr>
            </a:pPr>
            <a:r>
              <a:t>La multiplication des rôles jouer par le professeur au cours du projet : entraîneur, animateur, motivateur, évaluateur. </a:t>
            </a:r>
          </a:p>
          <a:p>
            <a:pPr marL="666750" marR="445769" indent="-342900" algn="just">
              <a:spcBef>
                <a:spcPts val="800"/>
              </a:spcBef>
              <a:buSzPct val="100000"/>
              <a:buChar char="❑"/>
              <a:defRPr sz="2400">
                <a:latin typeface="Arial"/>
                <a:ea typeface="Arial"/>
                <a:cs typeface="Arial"/>
                <a:sym typeface="Arial"/>
              </a:defRPr>
            </a:pPr>
            <a:r>
              <a:t>Trois dérives : </a:t>
            </a:r>
            <a:r>
              <a:rPr b="1">
                <a:solidFill>
                  <a:srgbClr val="FF0000"/>
                </a:solidFill>
              </a:rPr>
              <a:t>la dérive productiviste </a:t>
            </a:r>
            <a:r>
              <a:t>(le produit final est trop ambitieux pour les apprentissages visés), </a:t>
            </a:r>
            <a:r>
              <a:rPr b="1">
                <a:solidFill>
                  <a:srgbClr val="FF0000"/>
                </a:solidFill>
              </a:rPr>
              <a:t>la dérive techniciste </a:t>
            </a:r>
            <a:r>
              <a:t>(l’enseignant planifie seul le projet), </a:t>
            </a:r>
            <a:r>
              <a:rPr b="1">
                <a:solidFill>
                  <a:srgbClr val="FF0000"/>
                </a:solidFill>
              </a:rPr>
              <a:t>la dérive spontanéiste </a:t>
            </a:r>
            <a:r>
              <a:t>(le projet s’invente au fur et à mesure, les objectifs d’apprentissage ne sont pas assez clairement définis au départ).</a:t>
            </a:r>
          </a:p>
          <a:p>
            <a:pPr marR="445769" indent="323850" algn="just">
              <a:spcBef>
                <a:spcPts val="800"/>
              </a:spcBef>
              <a:defRPr sz="2400">
                <a:latin typeface="Arial"/>
                <a:ea typeface="Arial"/>
                <a:cs typeface="Arial"/>
                <a:sym typeface="Arial"/>
              </a:defRPr>
            </a:pPr>
          </a:p>
          <a:p>
            <a:pPr marL="666750" marR="445769" indent="-342900" algn="just">
              <a:spcBef>
                <a:spcPts val="800"/>
              </a:spcBef>
              <a:buSzPct val="100000"/>
              <a:buChar char="❑"/>
              <a:defRPr sz="2400">
                <a:latin typeface="Arial"/>
                <a:ea typeface="Arial"/>
                <a:cs typeface="Arial"/>
                <a:sym typeface="Arial"/>
              </a:defRPr>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ZoneTexte 3"/>
          <p:cNvSpPr txBox="1"/>
          <p:nvPr/>
        </p:nvSpPr>
        <p:spPr>
          <a:xfrm>
            <a:off x="953037" y="2305317"/>
            <a:ext cx="10406131"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FF0000"/>
                </a:solidFill>
                <a:latin typeface="Elephant"/>
                <a:ea typeface="Elephant"/>
                <a:cs typeface="Elephant"/>
                <a:sym typeface="Elephant"/>
              </a:defRPr>
            </a:lvl1pPr>
          </a:lstStyle>
          <a:p>
            <a:pPr/>
            <a:r>
              <a:t>VI. La mise en application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ZoneTexte 1"/>
          <p:cNvSpPr txBox="1"/>
          <p:nvPr/>
        </p:nvSpPr>
        <p:spPr>
          <a:xfrm>
            <a:off x="3915178" y="12879"/>
            <a:ext cx="3221792"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La mise en application </a:t>
            </a:r>
          </a:p>
        </p:txBody>
      </p:sp>
      <p:sp>
        <p:nvSpPr>
          <p:cNvPr id="256" name="Rectangle 2"/>
          <p:cNvSpPr txBox="1"/>
          <p:nvPr/>
        </p:nvSpPr>
        <p:spPr>
          <a:xfrm>
            <a:off x="-2" y="651806"/>
            <a:ext cx="11973775" cy="33326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66750" marR="445769" indent="-342900" algn="just">
              <a:spcBef>
                <a:spcPts val="800"/>
              </a:spcBef>
              <a:buSzPct val="100000"/>
              <a:buChar char="➢"/>
              <a:defRPr b="1" i="1" sz="3200">
                <a:latin typeface="Arial"/>
                <a:ea typeface="Arial"/>
                <a:cs typeface="Arial"/>
                <a:sym typeface="Arial"/>
              </a:defRPr>
            </a:pPr>
            <a:r>
              <a:t> Dans le cadre du deuxième thème d’EMC du programme de seconde portant sur la laïcité, élaborez un projet dont la production finale sera un jeu pédagogique. </a:t>
            </a:r>
          </a:p>
          <a:p>
            <a:pPr marL="666750" marR="445769" indent="-342900" algn="just">
              <a:spcBef>
                <a:spcPts val="800"/>
              </a:spcBef>
              <a:buSzPct val="100000"/>
              <a:buChar char="➢"/>
              <a:defRPr sz="2400">
                <a:latin typeface="Arial"/>
                <a:ea typeface="Arial"/>
                <a:cs typeface="Arial"/>
                <a:sym typeface="Arial"/>
              </a:defRPr>
            </a:pPr>
          </a:p>
          <a:p>
            <a:pPr marR="445769" indent="323850" algn="just">
              <a:spcBef>
                <a:spcPts val="800"/>
              </a:spcBef>
              <a:defRPr sz="2400">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9" name="Image 1" descr="Image 1"/>
          <p:cNvPicPr>
            <a:picLocks noChangeAspect="1"/>
          </p:cNvPicPr>
          <p:nvPr/>
        </p:nvPicPr>
        <p:blipFill>
          <a:blip r:embed="rId2">
            <a:extLst/>
          </a:blip>
          <a:stretch>
            <a:fillRect/>
          </a:stretch>
        </p:blipFill>
        <p:spPr>
          <a:xfrm>
            <a:off x="0" y="244698"/>
            <a:ext cx="12217821" cy="6053072"/>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Image 1" descr="Image 1"/>
          <p:cNvPicPr>
            <a:picLocks noChangeAspect="1"/>
          </p:cNvPicPr>
          <p:nvPr/>
        </p:nvPicPr>
        <p:blipFill>
          <a:blip r:embed="rId2">
            <a:extLst/>
          </a:blip>
          <a:stretch>
            <a:fillRect/>
          </a:stretch>
        </p:blipFill>
        <p:spPr>
          <a:xfrm>
            <a:off x="8575" y="0"/>
            <a:ext cx="12174848" cy="68580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ZoneTexte 2"/>
          <p:cNvSpPr txBox="1"/>
          <p:nvPr/>
        </p:nvSpPr>
        <p:spPr>
          <a:xfrm>
            <a:off x="2756078" y="0"/>
            <a:ext cx="5390516"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Définition de l’apprentissage par projet </a:t>
            </a:r>
          </a:p>
        </p:txBody>
      </p:sp>
      <p:sp>
        <p:nvSpPr>
          <p:cNvPr id="104" name="ZoneTexte 3"/>
          <p:cNvSpPr txBox="1"/>
          <p:nvPr/>
        </p:nvSpPr>
        <p:spPr>
          <a:xfrm>
            <a:off x="244698" y="677483"/>
            <a:ext cx="11835686" cy="47042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400">
                <a:latin typeface="Arial"/>
                <a:ea typeface="Arial"/>
                <a:cs typeface="Arial"/>
                <a:sym typeface="Arial"/>
              </a:defRPr>
            </a:pPr>
            <a:r>
              <a:t>ATTENTION  </a:t>
            </a:r>
          </a:p>
          <a:p>
            <a:pPr>
              <a:defRPr b="1" sz="2400">
                <a:latin typeface="Arial"/>
                <a:ea typeface="Arial"/>
                <a:cs typeface="Arial"/>
                <a:sym typeface="Arial"/>
              </a:defRPr>
            </a:pPr>
          </a:p>
          <a:p>
            <a:pPr marL="342900" indent="-342900">
              <a:buSzPct val="100000"/>
              <a:buChar char="❑"/>
              <a:defRPr b="1" sz="2400">
                <a:latin typeface="Arial"/>
                <a:ea typeface="Arial"/>
                <a:cs typeface="Arial"/>
                <a:sym typeface="Arial"/>
              </a:defRPr>
            </a:pPr>
            <a:r>
              <a:t>Apprentissage par projet  ≠  apprentissage par investigation =&gt; pas de production finale</a:t>
            </a:r>
          </a:p>
          <a:p>
            <a:pPr>
              <a:defRPr b="1" sz="2400">
                <a:latin typeface="Arial"/>
                <a:ea typeface="Arial"/>
                <a:cs typeface="Arial"/>
                <a:sym typeface="Arial"/>
              </a:defRPr>
            </a:pPr>
          </a:p>
          <a:p>
            <a:pPr marL="342900" indent="-342900">
              <a:buSzPct val="100000"/>
              <a:buChar char="❑"/>
              <a:defRPr b="1" sz="2400">
                <a:latin typeface="Arial"/>
                <a:ea typeface="Arial"/>
                <a:cs typeface="Arial"/>
                <a:sym typeface="Arial"/>
              </a:defRPr>
            </a:pPr>
            <a:r>
              <a:t>Apprentissage par projet ≠ apprentissage par la conception =&gt; pas de question </a:t>
            </a:r>
          </a:p>
          <a:p>
            <a:pPr algn="ctr">
              <a:defRPr b="1" sz="2400">
                <a:latin typeface="Arial"/>
                <a:ea typeface="Arial"/>
                <a:cs typeface="Arial"/>
                <a:sym typeface="Arial"/>
              </a:defRPr>
            </a:pPr>
          </a:p>
          <a:p>
            <a:pPr algn="ctr">
              <a:defRPr b="1" sz="2400">
                <a:latin typeface="Arial"/>
                <a:ea typeface="Arial"/>
                <a:cs typeface="Arial"/>
                <a:sym typeface="Arial"/>
              </a:defRPr>
            </a:pPr>
          </a:p>
          <a:p>
            <a:pPr algn="ctr">
              <a:defRPr b="1" sz="2400">
                <a:latin typeface="Arial"/>
                <a:ea typeface="Arial"/>
                <a:cs typeface="Arial"/>
                <a:sym typeface="Arial"/>
              </a:defRPr>
            </a:pPr>
          </a:p>
          <a:p>
            <a:pPr algn="ctr">
              <a:defRPr b="1" sz="2400">
                <a:latin typeface="Arial"/>
                <a:ea typeface="Arial"/>
                <a:cs typeface="Arial"/>
                <a:sym typeface="Arial"/>
              </a:defRPr>
            </a:pPr>
          </a:p>
          <a:p>
            <a:pPr algn="ctr">
              <a:defRPr b="1" sz="2400">
                <a:latin typeface="Arial"/>
                <a:ea typeface="Arial"/>
                <a:cs typeface="Arial"/>
                <a:sym typeface="Arial"/>
              </a:defRPr>
            </a:pPr>
          </a:p>
          <a:p>
            <a:pPr algn="ctr">
              <a:defRPr b="1" sz="2400">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ZoneTexte 3"/>
          <p:cNvSpPr txBox="1"/>
          <p:nvPr/>
        </p:nvSpPr>
        <p:spPr>
          <a:xfrm>
            <a:off x="927279" y="1841679"/>
            <a:ext cx="10406131"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FF0000"/>
                </a:solidFill>
                <a:latin typeface="Elephant"/>
                <a:ea typeface="Elephant"/>
                <a:cs typeface="Elephant"/>
                <a:sym typeface="Elephant"/>
              </a:defRPr>
            </a:lvl1pPr>
          </a:lstStyle>
          <a:p>
            <a:pPr/>
            <a:r>
              <a:t>I. Une histoire ancienne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ZoneTexte 1"/>
          <p:cNvSpPr txBox="1"/>
          <p:nvPr/>
        </p:nvSpPr>
        <p:spPr>
          <a:xfrm>
            <a:off x="1094705" y="115910"/>
            <a:ext cx="9373603"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 projet en tant qu’approche pédagogique : une  l’histoire ancienne </a:t>
            </a:r>
          </a:p>
        </p:txBody>
      </p:sp>
      <p:sp>
        <p:nvSpPr>
          <p:cNvPr id="109" name="ZoneTexte 3"/>
          <p:cNvSpPr txBox="1"/>
          <p:nvPr/>
        </p:nvSpPr>
        <p:spPr>
          <a:xfrm>
            <a:off x="0" y="1028163"/>
            <a:ext cx="12192000" cy="55957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Char char="-"/>
              <a:defRPr sz="2400">
                <a:latin typeface="Arial"/>
                <a:ea typeface="Arial"/>
                <a:cs typeface="Arial"/>
                <a:sym typeface="Arial"/>
              </a:defRPr>
            </a:pPr>
            <a:r>
              <a:t>L’approche par projet comme les autres méthodes dites actives, prend sa source au début du XX</a:t>
            </a:r>
            <a:r>
              <a:rPr baseline="30000"/>
              <a:t>e</a:t>
            </a:r>
            <a:r>
              <a:t> siècle aux États-Unis.</a:t>
            </a:r>
          </a:p>
          <a:p>
            <a:pPr>
              <a:defRPr sz="2400">
                <a:latin typeface="Arial"/>
                <a:ea typeface="Arial"/>
                <a:cs typeface="Arial"/>
                <a:sym typeface="Arial"/>
              </a:defRPr>
            </a:pPr>
          </a:p>
          <a:p>
            <a:pPr>
              <a:defRPr sz="2400">
                <a:latin typeface="Arial"/>
                <a:ea typeface="Arial"/>
                <a:cs typeface="Arial"/>
                <a:sym typeface="Arial"/>
              </a:defRPr>
            </a:pPr>
            <a:r>
              <a:t>		John Dewey lance la méthode </a:t>
            </a:r>
            <a:r>
              <a:rPr i="1"/>
              <a:t>learning by doing </a:t>
            </a:r>
            <a:r>
              <a:t>qui consiste 		à apprendre par et dans l’action. </a:t>
            </a:r>
          </a:p>
          <a:p>
            <a:pPr>
              <a:defRPr sz="2400">
                <a:latin typeface="Arial"/>
                <a:ea typeface="Arial"/>
                <a:cs typeface="Arial"/>
                <a:sym typeface="Arial"/>
              </a:defRPr>
            </a:pPr>
          </a:p>
          <a:p>
            <a:pPr>
              <a:defRPr sz="2400">
                <a:latin typeface="Arial"/>
                <a:ea typeface="Arial"/>
                <a:cs typeface="Arial"/>
                <a:sym typeface="Arial"/>
              </a:defRPr>
            </a:pPr>
            <a:r>
              <a:t>		Son école laboratoire propose des activités concrètes qui 			répondent au désir d’apprentissage des élèves. </a:t>
            </a:r>
          </a:p>
          <a:p>
            <a:pPr>
              <a:defRPr sz="2400">
                <a:latin typeface="Arial"/>
                <a:ea typeface="Arial"/>
                <a:cs typeface="Arial"/>
                <a:sym typeface="Arial"/>
              </a:defRPr>
            </a:pPr>
          </a:p>
          <a:p>
            <a:pPr>
              <a:defRPr sz="2400">
                <a:latin typeface="Arial"/>
                <a:ea typeface="Arial"/>
                <a:cs typeface="Arial"/>
                <a:sym typeface="Arial"/>
              </a:defRPr>
            </a:pPr>
            <a:r>
              <a:t>		Il pense que l’éducation se doit d’être pragmatique en partant 		des intérêts des élèves, de leur vie quotidienne et en développant leur 	autonomie. </a:t>
            </a:r>
          </a:p>
          <a:p>
            <a:pPr>
              <a:defRPr>
                <a:latin typeface="Arial"/>
                <a:ea typeface="Arial"/>
                <a:cs typeface="Arial"/>
                <a:sym typeface="Arial"/>
              </a:defRPr>
            </a:pPr>
          </a:p>
          <a:p>
            <a:pPr>
              <a:defRPr>
                <a:latin typeface="Arial"/>
                <a:ea typeface="Arial"/>
                <a:cs typeface="Arial"/>
                <a:sym typeface="Arial"/>
              </a:defRPr>
            </a:pPr>
          </a:p>
          <a:p>
            <a:pPr>
              <a:defRPr>
                <a:latin typeface="Arial"/>
                <a:ea typeface="Arial"/>
                <a:cs typeface="Arial"/>
                <a:sym typeface="Arial"/>
              </a:defRPr>
            </a:pPr>
          </a:p>
          <a:p>
            <a:pPr>
              <a:defRPr>
                <a:latin typeface="Arial"/>
                <a:ea typeface="Arial"/>
                <a:cs typeface="Arial"/>
                <a:sym typeface="Arial"/>
              </a:defRPr>
            </a:pPr>
          </a:p>
          <a:p>
            <a:pPr>
              <a:defRPr>
                <a:latin typeface="Arial"/>
                <a:ea typeface="Arial"/>
                <a:cs typeface="Arial"/>
                <a:sym typeface="Arial"/>
              </a:defRPr>
            </a:pPr>
          </a:p>
        </p:txBody>
      </p:sp>
      <p:grpSp>
        <p:nvGrpSpPr>
          <p:cNvPr id="113" name="Flèche courbée vers la droite 4"/>
          <p:cNvGrpSpPr/>
          <p:nvPr/>
        </p:nvGrpSpPr>
        <p:grpSpPr>
          <a:xfrm>
            <a:off x="1246957" y="2930517"/>
            <a:ext cx="553939" cy="676941"/>
            <a:chOff x="0" y="0"/>
            <a:chExt cx="553937" cy="676940"/>
          </a:xfrm>
        </p:grpSpPr>
        <p:sp>
          <p:nvSpPr>
            <p:cNvPr id="110" name="Figure"/>
            <p:cNvSpPr/>
            <p:nvPr/>
          </p:nvSpPr>
          <p:spPr>
            <a:xfrm>
              <a:off x="0" y="0"/>
              <a:ext cx="553938" cy="676941"/>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5" y="7608"/>
                  </a:moveTo>
                  <a:cubicBezTo>
                    <a:pt x="5" y="11077"/>
                    <a:pt x="5969" y="14106"/>
                    <a:pt x="14505" y="14974"/>
                  </a:cubicBezTo>
                  <a:lnTo>
                    <a:pt x="14505" y="12765"/>
                  </a:lnTo>
                  <a:lnTo>
                    <a:pt x="19338" y="17424"/>
                  </a:lnTo>
                  <a:lnTo>
                    <a:pt x="14505" y="21600"/>
                  </a:lnTo>
                  <a:lnTo>
                    <a:pt x="14505" y="19391"/>
                  </a:lnTo>
                  <a:cubicBezTo>
                    <a:pt x="5969" y="18524"/>
                    <a:pt x="5" y="15494"/>
                    <a:pt x="5" y="12025"/>
                  </a:cubicBezTo>
                  <a:close/>
                  <a:moveTo>
                    <a:pt x="19338" y="4418"/>
                  </a:moveTo>
                  <a:cubicBezTo>
                    <a:pt x="10823" y="4418"/>
                    <a:pt x="3310" y="6610"/>
                    <a:pt x="838" y="9816"/>
                  </a:cubicBezTo>
                  <a:lnTo>
                    <a:pt x="838" y="9816"/>
                  </a:lnTo>
                  <a:cubicBezTo>
                    <a:pt x="-2262" y="5796"/>
                    <a:pt x="3508" y="1548"/>
                    <a:pt x="13725" y="328"/>
                  </a:cubicBezTo>
                  <a:cubicBezTo>
                    <a:pt x="15545" y="110"/>
                    <a:pt x="17436" y="0"/>
                    <a:pt x="19338"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sp>
          <p:nvSpPr>
            <p:cNvPr id="111" name="Figure"/>
            <p:cNvSpPr/>
            <p:nvPr/>
          </p:nvSpPr>
          <p:spPr>
            <a:xfrm>
              <a:off x="0" y="0"/>
              <a:ext cx="553938" cy="307645"/>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19338" y="9721"/>
                  </a:moveTo>
                  <a:cubicBezTo>
                    <a:pt x="10823" y="9721"/>
                    <a:pt x="3310" y="14545"/>
                    <a:pt x="838" y="21600"/>
                  </a:cubicBezTo>
                  <a:lnTo>
                    <a:pt x="838" y="21600"/>
                  </a:lnTo>
                  <a:cubicBezTo>
                    <a:pt x="-2262" y="12753"/>
                    <a:pt x="3508" y="3405"/>
                    <a:pt x="13725" y="721"/>
                  </a:cubicBezTo>
                  <a:cubicBezTo>
                    <a:pt x="15545" y="243"/>
                    <a:pt x="17436" y="0"/>
                    <a:pt x="19338" y="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p>
          </p:txBody>
        </p:sp>
        <p:sp>
          <p:nvSpPr>
            <p:cNvPr id="112" name="Ligne"/>
            <p:cNvSpPr/>
            <p:nvPr/>
          </p:nvSpPr>
          <p:spPr>
            <a:xfrm>
              <a:off x="146" y="0"/>
              <a:ext cx="553792" cy="676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608"/>
                  </a:moveTo>
                  <a:cubicBezTo>
                    <a:pt x="0" y="11077"/>
                    <a:pt x="6663" y="14106"/>
                    <a:pt x="16200" y="14974"/>
                  </a:cubicBezTo>
                  <a:lnTo>
                    <a:pt x="16200" y="12765"/>
                  </a:lnTo>
                  <a:lnTo>
                    <a:pt x="21600" y="17424"/>
                  </a:lnTo>
                  <a:lnTo>
                    <a:pt x="16200" y="21600"/>
                  </a:lnTo>
                  <a:lnTo>
                    <a:pt x="16200" y="19391"/>
                  </a:lnTo>
                  <a:cubicBezTo>
                    <a:pt x="6663" y="18524"/>
                    <a:pt x="0" y="15494"/>
                    <a:pt x="0" y="12025"/>
                  </a:cubicBezTo>
                  <a:lnTo>
                    <a:pt x="0" y="7608"/>
                  </a:lnTo>
                  <a:cubicBezTo>
                    <a:pt x="0" y="3406"/>
                    <a:pt x="9671" y="0"/>
                    <a:pt x="21600" y="0"/>
                  </a:cubicBezTo>
                  <a:lnTo>
                    <a:pt x="21600" y="4418"/>
                  </a:lnTo>
                  <a:cubicBezTo>
                    <a:pt x="12086" y="4418"/>
                    <a:pt x="3693" y="6610"/>
                    <a:pt x="930" y="9816"/>
                  </a:cubicBezTo>
                </a:path>
              </a:pathLst>
            </a:custGeom>
            <a:noFill/>
            <a:ln w="12700" cap="flat">
              <a:solidFill>
                <a:srgbClr val="42719B"/>
              </a:solidFill>
              <a:prstDash val="solid"/>
              <a:miter lim="800000"/>
            </a:ln>
            <a:effectLst/>
          </p:spPr>
          <p:txBody>
            <a:bodyPr wrap="square" lIns="45719" tIns="45719" rIns="45719" bIns="45719" numCol="1" anchor="ctr">
              <a:noAutofit/>
            </a:bodyPr>
            <a:lstStyle/>
            <a:p>
              <a:pPr algn="ctr"/>
            </a:p>
          </p:txBody>
        </p:sp>
      </p:grpSp>
      <p:grpSp>
        <p:nvGrpSpPr>
          <p:cNvPr id="117" name="Flèche courbée vers la droite 7"/>
          <p:cNvGrpSpPr/>
          <p:nvPr/>
        </p:nvGrpSpPr>
        <p:grpSpPr>
          <a:xfrm>
            <a:off x="1246958" y="4065616"/>
            <a:ext cx="553938" cy="676941"/>
            <a:chOff x="0" y="0"/>
            <a:chExt cx="553937" cy="676940"/>
          </a:xfrm>
        </p:grpSpPr>
        <p:sp>
          <p:nvSpPr>
            <p:cNvPr id="114" name="Figure"/>
            <p:cNvSpPr/>
            <p:nvPr/>
          </p:nvSpPr>
          <p:spPr>
            <a:xfrm>
              <a:off x="0" y="0"/>
              <a:ext cx="553938" cy="676941"/>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5" y="7608"/>
                  </a:moveTo>
                  <a:cubicBezTo>
                    <a:pt x="5" y="11077"/>
                    <a:pt x="5969" y="14106"/>
                    <a:pt x="14505" y="14974"/>
                  </a:cubicBezTo>
                  <a:lnTo>
                    <a:pt x="14505" y="12765"/>
                  </a:lnTo>
                  <a:lnTo>
                    <a:pt x="19338" y="17424"/>
                  </a:lnTo>
                  <a:lnTo>
                    <a:pt x="14505" y="21600"/>
                  </a:lnTo>
                  <a:lnTo>
                    <a:pt x="14505" y="19391"/>
                  </a:lnTo>
                  <a:cubicBezTo>
                    <a:pt x="5969" y="18524"/>
                    <a:pt x="5" y="15494"/>
                    <a:pt x="5" y="12025"/>
                  </a:cubicBezTo>
                  <a:close/>
                  <a:moveTo>
                    <a:pt x="19338" y="4418"/>
                  </a:moveTo>
                  <a:cubicBezTo>
                    <a:pt x="10823" y="4418"/>
                    <a:pt x="3310" y="6610"/>
                    <a:pt x="838" y="9816"/>
                  </a:cubicBezTo>
                  <a:lnTo>
                    <a:pt x="838" y="9816"/>
                  </a:lnTo>
                  <a:cubicBezTo>
                    <a:pt x="-2262" y="5796"/>
                    <a:pt x="3508" y="1548"/>
                    <a:pt x="13725" y="328"/>
                  </a:cubicBezTo>
                  <a:cubicBezTo>
                    <a:pt x="15545" y="110"/>
                    <a:pt x="17436" y="0"/>
                    <a:pt x="19338"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sp>
          <p:nvSpPr>
            <p:cNvPr id="115" name="Figure"/>
            <p:cNvSpPr/>
            <p:nvPr/>
          </p:nvSpPr>
          <p:spPr>
            <a:xfrm>
              <a:off x="0" y="0"/>
              <a:ext cx="553938" cy="307645"/>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19338" y="9721"/>
                  </a:moveTo>
                  <a:cubicBezTo>
                    <a:pt x="10823" y="9721"/>
                    <a:pt x="3310" y="14545"/>
                    <a:pt x="838" y="21600"/>
                  </a:cubicBezTo>
                  <a:lnTo>
                    <a:pt x="838" y="21600"/>
                  </a:lnTo>
                  <a:cubicBezTo>
                    <a:pt x="-2262" y="12753"/>
                    <a:pt x="3508" y="3405"/>
                    <a:pt x="13725" y="721"/>
                  </a:cubicBezTo>
                  <a:cubicBezTo>
                    <a:pt x="15545" y="243"/>
                    <a:pt x="17436" y="0"/>
                    <a:pt x="19338" y="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p>
          </p:txBody>
        </p:sp>
        <p:sp>
          <p:nvSpPr>
            <p:cNvPr id="116" name="Ligne"/>
            <p:cNvSpPr/>
            <p:nvPr/>
          </p:nvSpPr>
          <p:spPr>
            <a:xfrm>
              <a:off x="146" y="0"/>
              <a:ext cx="553792" cy="676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608"/>
                  </a:moveTo>
                  <a:cubicBezTo>
                    <a:pt x="0" y="11077"/>
                    <a:pt x="6663" y="14106"/>
                    <a:pt x="16200" y="14974"/>
                  </a:cubicBezTo>
                  <a:lnTo>
                    <a:pt x="16200" y="12765"/>
                  </a:lnTo>
                  <a:lnTo>
                    <a:pt x="21600" y="17424"/>
                  </a:lnTo>
                  <a:lnTo>
                    <a:pt x="16200" y="21600"/>
                  </a:lnTo>
                  <a:lnTo>
                    <a:pt x="16200" y="19391"/>
                  </a:lnTo>
                  <a:cubicBezTo>
                    <a:pt x="6663" y="18524"/>
                    <a:pt x="0" y="15494"/>
                    <a:pt x="0" y="12025"/>
                  </a:cubicBezTo>
                  <a:lnTo>
                    <a:pt x="0" y="7608"/>
                  </a:lnTo>
                  <a:cubicBezTo>
                    <a:pt x="0" y="3406"/>
                    <a:pt x="9671" y="0"/>
                    <a:pt x="21600" y="0"/>
                  </a:cubicBezTo>
                  <a:lnTo>
                    <a:pt x="21600" y="4418"/>
                  </a:lnTo>
                  <a:cubicBezTo>
                    <a:pt x="12086" y="4418"/>
                    <a:pt x="3693" y="6610"/>
                    <a:pt x="930" y="9816"/>
                  </a:cubicBezTo>
                </a:path>
              </a:pathLst>
            </a:custGeom>
            <a:noFill/>
            <a:ln w="12700" cap="flat">
              <a:solidFill>
                <a:srgbClr val="42719B"/>
              </a:solidFill>
              <a:prstDash val="solid"/>
              <a:miter lim="800000"/>
            </a:ln>
            <a:effectLst/>
          </p:spPr>
          <p:txBody>
            <a:bodyPr wrap="square" lIns="45719" tIns="45719" rIns="45719" bIns="45719" numCol="1" anchor="ctr">
              <a:noAutofit/>
            </a:bodyPr>
            <a:lstStyle/>
            <a:p>
              <a:pPr algn="ctr"/>
            </a:p>
          </p:txBody>
        </p:sp>
      </p:grpSp>
      <p:grpSp>
        <p:nvGrpSpPr>
          <p:cNvPr id="121" name="Flèche courbée vers la droite 8"/>
          <p:cNvGrpSpPr/>
          <p:nvPr/>
        </p:nvGrpSpPr>
        <p:grpSpPr>
          <a:xfrm>
            <a:off x="1246957" y="1862378"/>
            <a:ext cx="553939" cy="676941"/>
            <a:chOff x="0" y="0"/>
            <a:chExt cx="553937" cy="676940"/>
          </a:xfrm>
        </p:grpSpPr>
        <p:sp>
          <p:nvSpPr>
            <p:cNvPr id="118" name="Figure"/>
            <p:cNvSpPr/>
            <p:nvPr/>
          </p:nvSpPr>
          <p:spPr>
            <a:xfrm>
              <a:off x="0" y="0"/>
              <a:ext cx="553938" cy="676941"/>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5" y="7608"/>
                  </a:moveTo>
                  <a:cubicBezTo>
                    <a:pt x="5" y="11077"/>
                    <a:pt x="5969" y="14106"/>
                    <a:pt x="14505" y="14974"/>
                  </a:cubicBezTo>
                  <a:lnTo>
                    <a:pt x="14505" y="12765"/>
                  </a:lnTo>
                  <a:lnTo>
                    <a:pt x="19338" y="17424"/>
                  </a:lnTo>
                  <a:lnTo>
                    <a:pt x="14505" y="21600"/>
                  </a:lnTo>
                  <a:lnTo>
                    <a:pt x="14505" y="19391"/>
                  </a:lnTo>
                  <a:cubicBezTo>
                    <a:pt x="5969" y="18524"/>
                    <a:pt x="5" y="15494"/>
                    <a:pt x="5" y="12025"/>
                  </a:cubicBezTo>
                  <a:close/>
                  <a:moveTo>
                    <a:pt x="19338" y="4418"/>
                  </a:moveTo>
                  <a:cubicBezTo>
                    <a:pt x="10823" y="4418"/>
                    <a:pt x="3310" y="6610"/>
                    <a:pt x="838" y="9816"/>
                  </a:cubicBezTo>
                  <a:lnTo>
                    <a:pt x="838" y="9816"/>
                  </a:lnTo>
                  <a:cubicBezTo>
                    <a:pt x="-2262" y="5796"/>
                    <a:pt x="3508" y="1548"/>
                    <a:pt x="13725" y="328"/>
                  </a:cubicBezTo>
                  <a:cubicBezTo>
                    <a:pt x="15545" y="110"/>
                    <a:pt x="17436" y="0"/>
                    <a:pt x="19338"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sp>
          <p:nvSpPr>
            <p:cNvPr id="119" name="Figure"/>
            <p:cNvSpPr/>
            <p:nvPr/>
          </p:nvSpPr>
          <p:spPr>
            <a:xfrm>
              <a:off x="0" y="0"/>
              <a:ext cx="553938" cy="307645"/>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19338" y="9721"/>
                  </a:moveTo>
                  <a:cubicBezTo>
                    <a:pt x="10823" y="9721"/>
                    <a:pt x="3310" y="14545"/>
                    <a:pt x="838" y="21600"/>
                  </a:cubicBezTo>
                  <a:lnTo>
                    <a:pt x="838" y="21600"/>
                  </a:lnTo>
                  <a:cubicBezTo>
                    <a:pt x="-2262" y="12753"/>
                    <a:pt x="3508" y="3405"/>
                    <a:pt x="13725" y="721"/>
                  </a:cubicBezTo>
                  <a:cubicBezTo>
                    <a:pt x="15545" y="243"/>
                    <a:pt x="17436" y="0"/>
                    <a:pt x="19338" y="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p>
          </p:txBody>
        </p:sp>
        <p:sp>
          <p:nvSpPr>
            <p:cNvPr id="120" name="Ligne"/>
            <p:cNvSpPr/>
            <p:nvPr/>
          </p:nvSpPr>
          <p:spPr>
            <a:xfrm>
              <a:off x="146" y="0"/>
              <a:ext cx="553792" cy="676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608"/>
                  </a:moveTo>
                  <a:cubicBezTo>
                    <a:pt x="0" y="11077"/>
                    <a:pt x="6663" y="14106"/>
                    <a:pt x="16200" y="14974"/>
                  </a:cubicBezTo>
                  <a:lnTo>
                    <a:pt x="16200" y="12765"/>
                  </a:lnTo>
                  <a:lnTo>
                    <a:pt x="21600" y="17424"/>
                  </a:lnTo>
                  <a:lnTo>
                    <a:pt x="16200" y="21600"/>
                  </a:lnTo>
                  <a:lnTo>
                    <a:pt x="16200" y="19391"/>
                  </a:lnTo>
                  <a:cubicBezTo>
                    <a:pt x="6663" y="18524"/>
                    <a:pt x="0" y="15494"/>
                    <a:pt x="0" y="12025"/>
                  </a:cubicBezTo>
                  <a:lnTo>
                    <a:pt x="0" y="7608"/>
                  </a:lnTo>
                  <a:cubicBezTo>
                    <a:pt x="0" y="3406"/>
                    <a:pt x="9671" y="0"/>
                    <a:pt x="21600" y="0"/>
                  </a:cubicBezTo>
                  <a:lnTo>
                    <a:pt x="21600" y="4418"/>
                  </a:lnTo>
                  <a:cubicBezTo>
                    <a:pt x="12086" y="4418"/>
                    <a:pt x="3693" y="6610"/>
                    <a:pt x="930" y="9816"/>
                  </a:cubicBezTo>
                </a:path>
              </a:pathLst>
            </a:custGeom>
            <a:noFill/>
            <a:ln w="12700" cap="flat">
              <a:solidFill>
                <a:srgbClr val="42719B"/>
              </a:solidFill>
              <a:prstDash val="solid"/>
              <a:miter lim="800000"/>
            </a:ln>
            <a:effectLst/>
          </p:spPr>
          <p:txBody>
            <a:bodyPr wrap="square" lIns="45719" tIns="45719" rIns="45719" bIns="45719" numCol="1" anchor="ctr">
              <a:noAutofit/>
            </a:bodyPr>
            <a:lstStyle/>
            <a:p>
              <a:pPr algn="ct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ZoneTexte 3"/>
          <p:cNvSpPr txBox="1"/>
          <p:nvPr/>
        </p:nvSpPr>
        <p:spPr>
          <a:xfrm>
            <a:off x="927279" y="2112135"/>
            <a:ext cx="10406131"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4800">
                <a:solidFill>
                  <a:srgbClr val="FF0000"/>
                </a:solidFill>
                <a:latin typeface="Elephant"/>
                <a:ea typeface="Elephant"/>
                <a:cs typeface="Elephant"/>
                <a:sym typeface="Elephant"/>
              </a:defRPr>
            </a:lvl1pPr>
          </a:lstStyle>
          <a:p>
            <a:pPr/>
            <a:r>
              <a:t>II. Quelques caractéristiques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ZoneTexte 1"/>
          <p:cNvSpPr txBox="1"/>
          <p:nvPr/>
        </p:nvSpPr>
        <p:spPr>
          <a:xfrm>
            <a:off x="2527628" y="-12879"/>
            <a:ext cx="6745744"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FF0000"/>
                </a:solidFill>
                <a:latin typeface="Elephant"/>
                <a:ea typeface="Elephant"/>
                <a:cs typeface="Elephant"/>
                <a:sym typeface="Elephant"/>
              </a:defRPr>
            </a:lvl1pPr>
          </a:lstStyle>
          <a:p>
            <a:pPr/>
            <a:r>
              <a:t>Les caractéristiques de l’apprentissage par projet</a:t>
            </a:r>
          </a:p>
        </p:txBody>
      </p:sp>
      <p:sp>
        <p:nvSpPr>
          <p:cNvPr id="126" name="ZoneTexte 2"/>
          <p:cNvSpPr txBox="1"/>
          <p:nvPr/>
        </p:nvSpPr>
        <p:spPr>
          <a:xfrm>
            <a:off x="116916" y="461665"/>
            <a:ext cx="12075084" cy="6319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Char char="-"/>
              <a:defRPr sz="2400">
                <a:latin typeface="Arial"/>
                <a:ea typeface="Arial"/>
                <a:cs typeface="Arial"/>
                <a:sym typeface="Arial"/>
              </a:defRPr>
            </a:pPr>
            <a:r>
              <a:t>Il est difficile de trouver une définition unique.  </a:t>
            </a:r>
          </a:p>
          <a:p>
            <a:pPr algn="ctr">
              <a:defRPr sz="2400">
                <a:latin typeface="Arial"/>
                <a:ea typeface="Arial"/>
                <a:cs typeface="Arial"/>
                <a:sym typeface="Arial"/>
              </a:defRPr>
            </a:pPr>
          </a:p>
          <a:p>
            <a:pPr algn="ctr">
              <a:defRPr sz="2400">
                <a:solidFill>
                  <a:srgbClr val="FF0000"/>
                </a:solidFill>
                <a:latin typeface="Elephant"/>
                <a:ea typeface="Elephant"/>
                <a:cs typeface="Elephant"/>
                <a:sym typeface="Elephant"/>
              </a:defRPr>
            </a:pPr>
            <a:r>
              <a:t>Jean-Pierre Boutinet  </a:t>
            </a:r>
          </a:p>
          <a:p>
            <a:pPr marL="342900" indent="-342900" algn="just">
              <a:buSzPct val="100000"/>
              <a:buChar char="❖"/>
              <a:defRPr sz="2400">
                <a:latin typeface="Arial"/>
                <a:ea typeface="Arial"/>
                <a:cs typeface="Arial"/>
                <a:sym typeface="Arial"/>
              </a:defRPr>
            </a:pPr>
            <a:r>
              <a:t>Projet = étymologie latine = jeté</a:t>
            </a:r>
            <a:r>
              <a:rPr i="1"/>
              <a:t> en avant</a:t>
            </a:r>
            <a:endParaRPr i="1"/>
          </a:p>
          <a:p>
            <a:pPr marL="342900" indent="-342900" algn="just">
              <a:buSzPct val="100000"/>
              <a:buFont typeface="Symbol"/>
              <a:buChar char="Þ"/>
              <a:defRPr i="1" sz="2400">
                <a:latin typeface="Arial"/>
                <a:ea typeface="Arial"/>
                <a:cs typeface="Arial"/>
                <a:sym typeface="Arial"/>
              </a:defRPr>
            </a:pPr>
          </a:p>
          <a:p>
            <a:pPr algn="just">
              <a:defRPr sz="2400">
                <a:latin typeface="Arial"/>
                <a:ea typeface="Arial"/>
                <a:cs typeface="Arial"/>
                <a:sym typeface="Arial"/>
              </a:defRPr>
            </a:pPr>
            <a:r>
              <a:t>	Cinq paronymes qui empruntent la racine </a:t>
            </a:r>
            <a:r>
              <a:rPr i="1"/>
              <a:t>jet </a:t>
            </a:r>
            <a:r>
              <a:t>permettent de le caractériser : </a:t>
            </a:r>
          </a:p>
          <a:p>
            <a:pPr marL="514350" indent="-514350" algn="just">
              <a:buSzPct val="100000"/>
              <a:buAutoNum type="arabicPeriod" startAt="1"/>
              <a:defRPr sz="2400">
                <a:latin typeface="Arial"/>
                <a:ea typeface="Arial"/>
                <a:cs typeface="Arial"/>
                <a:sym typeface="Arial"/>
              </a:defRPr>
            </a:pPr>
          </a:p>
          <a:p>
            <a:pPr marL="514350" indent="-514350" algn="just">
              <a:buSzPct val="100000"/>
              <a:buChar char="❑"/>
              <a:defRPr b="1" sz="2400">
                <a:latin typeface="Arial"/>
                <a:ea typeface="Arial"/>
                <a:cs typeface="Arial"/>
                <a:sym typeface="Arial"/>
              </a:defRPr>
            </a:pPr>
            <a:r>
              <a:t>1. </a:t>
            </a:r>
            <a:r>
              <a:rPr b="0"/>
              <a:t>Le projet implique un su-jet =&gt; le projet exprime un intention plus ou moins abstraite qui est produite par un sujet concret. </a:t>
            </a:r>
            <a:r>
              <a:rPr>
                <a:solidFill>
                  <a:srgbClr val="FF0000"/>
                </a:solidFill>
              </a:rPr>
              <a:t>Donc :  apprentissage par projet = élèves est acteur + adhésion et appropriation des élèves + rejet si le projet est imposé aux élèves.     </a:t>
            </a:r>
            <a:endParaRPr>
              <a:solidFill>
                <a:srgbClr val="FF0000"/>
              </a:solidFill>
            </a:endParaRPr>
          </a:p>
          <a:p>
            <a:pPr marL="514350" indent="-514350" algn="just">
              <a:buSzPct val="100000"/>
              <a:buChar char="❑"/>
              <a:defRPr b="1" sz="2400">
                <a:solidFill>
                  <a:srgbClr val="FF0000"/>
                </a:solidFill>
                <a:latin typeface="Arial"/>
                <a:ea typeface="Arial"/>
                <a:cs typeface="Arial"/>
                <a:sym typeface="Arial"/>
              </a:defRPr>
            </a:pPr>
          </a:p>
          <a:p>
            <a:pPr marL="514350" indent="-514350" algn="just">
              <a:buSzPct val="100000"/>
              <a:buChar char="❑"/>
              <a:defRPr b="1" sz="2400">
                <a:latin typeface="Arial"/>
                <a:ea typeface="Arial"/>
                <a:cs typeface="Arial"/>
                <a:sym typeface="Arial"/>
              </a:defRPr>
            </a:pPr>
            <a:r>
              <a:t>2.</a:t>
            </a:r>
            <a:r>
              <a:rPr>
                <a:solidFill>
                  <a:srgbClr val="FF0000"/>
                </a:solidFill>
              </a:rPr>
              <a:t> </a:t>
            </a:r>
            <a:r>
              <a:rPr b="0"/>
              <a:t>Le projet vise un ob-jet =&gt; le projet est d’abord une représentation mentale que l’acteur se construit d’un objet qu’il va chercher à atteindre. </a:t>
            </a:r>
            <a:r>
              <a:rPr>
                <a:solidFill>
                  <a:srgbClr val="FF0000"/>
                </a:solidFill>
              </a:rPr>
              <a:t>Donc :  apprentissage par projet = production finale.  </a:t>
            </a:r>
            <a:endParaRPr>
              <a:solidFill>
                <a:srgbClr val="FF0000"/>
              </a:solidFill>
            </a:endParaRPr>
          </a:p>
          <a:p>
            <a:pPr marL="514350" indent="-514350" algn="just">
              <a:buSzPct val="100000"/>
              <a:buAutoNum type="arabicPeriod" startAt="1"/>
              <a:defRPr sz="2400">
                <a:latin typeface="Arial"/>
                <a:ea typeface="Arial"/>
                <a:cs typeface="Arial"/>
                <a:sym typeface="Arial"/>
              </a:defRPr>
            </a:pPr>
          </a:p>
          <a:p>
            <a:pPr>
              <a:defRPr>
                <a:latin typeface="Arial"/>
                <a:ea typeface="Arial"/>
                <a:cs typeface="Arial"/>
                <a:sym typeface="Arial"/>
              </a:defRPr>
            </a:pPr>
          </a:p>
        </p:txBody>
      </p:sp>
      <p:grpSp>
        <p:nvGrpSpPr>
          <p:cNvPr id="130" name="Flèche courbée vers la droite 3"/>
          <p:cNvGrpSpPr/>
          <p:nvPr/>
        </p:nvGrpSpPr>
        <p:grpSpPr>
          <a:xfrm>
            <a:off x="422709" y="1978287"/>
            <a:ext cx="553939" cy="676941"/>
            <a:chOff x="0" y="0"/>
            <a:chExt cx="553937" cy="676940"/>
          </a:xfrm>
        </p:grpSpPr>
        <p:sp>
          <p:nvSpPr>
            <p:cNvPr id="127" name="Figure"/>
            <p:cNvSpPr/>
            <p:nvPr/>
          </p:nvSpPr>
          <p:spPr>
            <a:xfrm>
              <a:off x="0" y="0"/>
              <a:ext cx="553938" cy="676941"/>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5" y="7608"/>
                  </a:moveTo>
                  <a:cubicBezTo>
                    <a:pt x="5" y="11077"/>
                    <a:pt x="5969" y="14106"/>
                    <a:pt x="14505" y="14974"/>
                  </a:cubicBezTo>
                  <a:lnTo>
                    <a:pt x="14505" y="12765"/>
                  </a:lnTo>
                  <a:lnTo>
                    <a:pt x="19338" y="17424"/>
                  </a:lnTo>
                  <a:lnTo>
                    <a:pt x="14505" y="21600"/>
                  </a:lnTo>
                  <a:lnTo>
                    <a:pt x="14505" y="19391"/>
                  </a:lnTo>
                  <a:cubicBezTo>
                    <a:pt x="5969" y="18524"/>
                    <a:pt x="5" y="15494"/>
                    <a:pt x="5" y="12025"/>
                  </a:cubicBezTo>
                  <a:close/>
                  <a:moveTo>
                    <a:pt x="19338" y="4418"/>
                  </a:moveTo>
                  <a:cubicBezTo>
                    <a:pt x="10823" y="4418"/>
                    <a:pt x="3310" y="6610"/>
                    <a:pt x="838" y="9816"/>
                  </a:cubicBezTo>
                  <a:lnTo>
                    <a:pt x="838" y="9816"/>
                  </a:lnTo>
                  <a:cubicBezTo>
                    <a:pt x="-2262" y="5796"/>
                    <a:pt x="3508" y="1548"/>
                    <a:pt x="13725" y="328"/>
                  </a:cubicBezTo>
                  <a:cubicBezTo>
                    <a:pt x="15545" y="110"/>
                    <a:pt x="17436" y="0"/>
                    <a:pt x="19338"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p>
          </p:txBody>
        </p:sp>
        <p:sp>
          <p:nvSpPr>
            <p:cNvPr id="128" name="Figure"/>
            <p:cNvSpPr/>
            <p:nvPr/>
          </p:nvSpPr>
          <p:spPr>
            <a:xfrm>
              <a:off x="0" y="0"/>
              <a:ext cx="553938" cy="307645"/>
            </a:xfrm>
            <a:custGeom>
              <a:avLst/>
              <a:gdLst/>
              <a:ahLst/>
              <a:cxnLst>
                <a:cxn ang="0">
                  <a:pos x="wd2" y="hd2"/>
                </a:cxn>
                <a:cxn ang="5400000">
                  <a:pos x="wd2" y="hd2"/>
                </a:cxn>
                <a:cxn ang="10800000">
                  <a:pos x="wd2" y="hd2"/>
                </a:cxn>
                <a:cxn ang="16200000">
                  <a:pos x="wd2" y="hd2"/>
                </a:cxn>
              </a:cxnLst>
              <a:rect l="0" t="0" r="r" b="b"/>
              <a:pathLst>
                <a:path w="19338" h="21600" fill="norm" stroke="1" extrusionOk="0">
                  <a:moveTo>
                    <a:pt x="19338" y="9721"/>
                  </a:moveTo>
                  <a:cubicBezTo>
                    <a:pt x="10823" y="9721"/>
                    <a:pt x="3310" y="14545"/>
                    <a:pt x="838" y="21600"/>
                  </a:cubicBezTo>
                  <a:lnTo>
                    <a:pt x="838" y="21600"/>
                  </a:lnTo>
                  <a:cubicBezTo>
                    <a:pt x="-2262" y="12753"/>
                    <a:pt x="3508" y="3405"/>
                    <a:pt x="13725" y="721"/>
                  </a:cubicBezTo>
                  <a:cubicBezTo>
                    <a:pt x="15545" y="243"/>
                    <a:pt x="17436" y="0"/>
                    <a:pt x="19338" y="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p>
          </p:txBody>
        </p:sp>
        <p:sp>
          <p:nvSpPr>
            <p:cNvPr id="129" name="Ligne"/>
            <p:cNvSpPr/>
            <p:nvPr/>
          </p:nvSpPr>
          <p:spPr>
            <a:xfrm>
              <a:off x="146" y="0"/>
              <a:ext cx="553792" cy="6769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608"/>
                  </a:moveTo>
                  <a:cubicBezTo>
                    <a:pt x="0" y="11077"/>
                    <a:pt x="6663" y="14106"/>
                    <a:pt x="16200" y="14974"/>
                  </a:cubicBezTo>
                  <a:lnTo>
                    <a:pt x="16200" y="12765"/>
                  </a:lnTo>
                  <a:lnTo>
                    <a:pt x="21600" y="17424"/>
                  </a:lnTo>
                  <a:lnTo>
                    <a:pt x="16200" y="21600"/>
                  </a:lnTo>
                  <a:lnTo>
                    <a:pt x="16200" y="19391"/>
                  </a:lnTo>
                  <a:cubicBezTo>
                    <a:pt x="6663" y="18524"/>
                    <a:pt x="0" y="15494"/>
                    <a:pt x="0" y="12025"/>
                  </a:cubicBezTo>
                  <a:lnTo>
                    <a:pt x="0" y="7608"/>
                  </a:lnTo>
                  <a:cubicBezTo>
                    <a:pt x="0" y="3406"/>
                    <a:pt x="9671" y="0"/>
                    <a:pt x="21600" y="0"/>
                  </a:cubicBezTo>
                  <a:lnTo>
                    <a:pt x="21600" y="4418"/>
                  </a:lnTo>
                  <a:cubicBezTo>
                    <a:pt x="12086" y="4418"/>
                    <a:pt x="3693" y="6610"/>
                    <a:pt x="930" y="9816"/>
                  </a:cubicBezTo>
                </a:path>
              </a:pathLst>
            </a:custGeom>
            <a:noFill/>
            <a:ln w="12700" cap="flat">
              <a:solidFill>
                <a:srgbClr val="42719B"/>
              </a:solidFill>
              <a:prstDash val="solid"/>
              <a:miter lim="800000"/>
            </a:ln>
            <a:effectLst/>
          </p:spPr>
          <p:txBody>
            <a:bodyPr wrap="square" lIns="45719" tIns="45719" rIns="45719" bIns="45719" numCol="1" anchor="ctr">
              <a:noAutofit/>
            </a:bodyPr>
            <a:lstStyle/>
            <a:p>
              <a:pPr algn="ct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hème Office">
  <a:themeElements>
    <a:clrScheme name="Thèm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hème Office">
  <a:themeElements>
    <a:clrScheme name="Thèm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