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1" r:id="rId3"/>
    <p:sldId id="263" r:id="rId4"/>
    <p:sldId id="262" r:id="rId5"/>
    <p:sldId id="264" r:id="rId6"/>
    <p:sldId id="258" r:id="rId7"/>
    <p:sldId id="266" r:id="rId8"/>
    <p:sldId id="259"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555"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C78761-019C-4886-926C-5743E85F5C83}"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fr-FR"/>
        </a:p>
      </dgm:t>
    </dgm:pt>
    <dgm:pt modelId="{EC19732F-E130-4B3A-BECA-01CC7890815F}">
      <dgm:prSet phldrT="[Texte]"/>
      <dgm:spPr/>
      <dgm:t>
        <a:bodyPr/>
        <a:lstStyle/>
        <a:p>
          <a:r>
            <a:rPr lang="fr-FR" dirty="0" smtClean="0"/>
            <a:t>.</a:t>
          </a:r>
          <a:endParaRPr lang="fr-FR" dirty="0"/>
        </a:p>
      </dgm:t>
    </dgm:pt>
    <dgm:pt modelId="{E2016EA6-2354-4114-8DF6-0F9029E48AD4}" type="parTrans" cxnId="{D0074058-61CE-478F-8B89-B45AE092265B}">
      <dgm:prSet/>
      <dgm:spPr/>
      <dgm:t>
        <a:bodyPr/>
        <a:lstStyle/>
        <a:p>
          <a:endParaRPr lang="fr-FR"/>
        </a:p>
      </dgm:t>
    </dgm:pt>
    <dgm:pt modelId="{D52ED274-6380-42E4-B987-00BE1811C5FF}" type="sibTrans" cxnId="{D0074058-61CE-478F-8B89-B45AE092265B}">
      <dgm:prSet/>
      <dgm:spPr/>
      <dgm:t>
        <a:bodyPr/>
        <a:lstStyle/>
        <a:p>
          <a:endParaRPr lang="fr-FR"/>
        </a:p>
      </dgm:t>
    </dgm:pt>
    <dgm:pt modelId="{A94A6B81-3AF6-4B67-A7DB-0C4578B3E3AA}">
      <dgm:prSet phldrT="[Texte]"/>
      <dgm:spPr/>
      <dgm:t>
        <a:bodyPr/>
        <a:lstStyle/>
        <a:p>
          <a:r>
            <a:rPr lang="fr-FR" dirty="0" smtClean="0"/>
            <a:t>.</a:t>
          </a:r>
          <a:endParaRPr lang="fr-FR" dirty="0"/>
        </a:p>
      </dgm:t>
    </dgm:pt>
    <dgm:pt modelId="{D231A58E-71AA-404C-ABA4-322C78024D7B}" type="parTrans" cxnId="{A7931D36-5BED-42D9-8914-9CAA8878315F}">
      <dgm:prSet/>
      <dgm:spPr/>
      <dgm:t>
        <a:bodyPr/>
        <a:lstStyle/>
        <a:p>
          <a:endParaRPr lang="fr-FR"/>
        </a:p>
      </dgm:t>
    </dgm:pt>
    <dgm:pt modelId="{8798611C-3361-41AA-8209-DAF402D93F70}" type="sibTrans" cxnId="{A7931D36-5BED-42D9-8914-9CAA8878315F}">
      <dgm:prSet/>
      <dgm:spPr/>
      <dgm:t>
        <a:bodyPr/>
        <a:lstStyle/>
        <a:p>
          <a:endParaRPr lang="fr-FR"/>
        </a:p>
      </dgm:t>
    </dgm:pt>
    <dgm:pt modelId="{CDD1DE6E-6AAE-4651-91A4-9CC304B8E149}">
      <dgm:prSet phldrT="[Texte]"/>
      <dgm:spPr/>
      <dgm:t>
        <a:bodyPr/>
        <a:lstStyle/>
        <a:p>
          <a:r>
            <a:rPr lang="fr-FR" dirty="0" smtClean="0"/>
            <a:t>.</a:t>
          </a:r>
          <a:endParaRPr lang="fr-FR" dirty="0"/>
        </a:p>
      </dgm:t>
    </dgm:pt>
    <dgm:pt modelId="{8553A1C6-0E50-4594-B9AE-472782BC2194}" type="sibTrans" cxnId="{1F357042-59CE-45DA-8B0D-0580235B7633}">
      <dgm:prSet/>
      <dgm:spPr/>
      <dgm:t>
        <a:bodyPr/>
        <a:lstStyle/>
        <a:p>
          <a:endParaRPr lang="fr-FR"/>
        </a:p>
      </dgm:t>
    </dgm:pt>
    <dgm:pt modelId="{04DE1FB1-AFFC-4BE2-9257-4AFB6F75B79E}" type="parTrans" cxnId="{1F357042-59CE-45DA-8B0D-0580235B7633}">
      <dgm:prSet/>
      <dgm:spPr/>
      <dgm:t>
        <a:bodyPr/>
        <a:lstStyle/>
        <a:p>
          <a:endParaRPr lang="fr-FR"/>
        </a:p>
      </dgm:t>
    </dgm:pt>
    <dgm:pt modelId="{F0184546-8367-45EF-A36D-27CB4F467CC6}" type="pres">
      <dgm:prSet presAssocID="{B6C78761-019C-4886-926C-5743E85F5C83}" presName="outerComposite" presStyleCnt="0">
        <dgm:presLayoutVars>
          <dgm:chMax val="5"/>
          <dgm:dir/>
          <dgm:resizeHandles val="exact"/>
        </dgm:presLayoutVars>
      </dgm:prSet>
      <dgm:spPr/>
      <dgm:t>
        <a:bodyPr/>
        <a:lstStyle/>
        <a:p>
          <a:endParaRPr lang="fr-FR"/>
        </a:p>
      </dgm:t>
    </dgm:pt>
    <dgm:pt modelId="{0FA9E0EF-C6F0-4E92-B243-8D5D0D1F7AED}" type="pres">
      <dgm:prSet presAssocID="{B6C78761-019C-4886-926C-5743E85F5C83}" presName="dummyMaxCanvas" presStyleCnt="0">
        <dgm:presLayoutVars/>
      </dgm:prSet>
      <dgm:spPr/>
    </dgm:pt>
    <dgm:pt modelId="{5E27CD1E-9179-448A-AA2C-53918D42CDD0}" type="pres">
      <dgm:prSet presAssocID="{B6C78761-019C-4886-926C-5743E85F5C83}" presName="ThreeNodes_1" presStyleLbl="node1" presStyleIdx="0" presStyleCnt="3">
        <dgm:presLayoutVars>
          <dgm:bulletEnabled val="1"/>
        </dgm:presLayoutVars>
      </dgm:prSet>
      <dgm:spPr/>
      <dgm:t>
        <a:bodyPr/>
        <a:lstStyle/>
        <a:p>
          <a:endParaRPr lang="fr-FR"/>
        </a:p>
      </dgm:t>
    </dgm:pt>
    <dgm:pt modelId="{87DF2BA1-E575-42B6-A909-F40C831A88FC}" type="pres">
      <dgm:prSet presAssocID="{B6C78761-019C-4886-926C-5743E85F5C83}" presName="ThreeNodes_2" presStyleLbl="node1" presStyleIdx="1" presStyleCnt="3">
        <dgm:presLayoutVars>
          <dgm:bulletEnabled val="1"/>
        </dgm:presLayoutVars>
      </dgm:prSet>
      <dgm:spPr/>
      <dgm:t>
        <a:bodyPr/>
        <a:lstStyle/>
        <a:p>
          <a:endParaRPr lang="fr-FR"/>
        </a:p>
      </dgm:t>
    </dgm:pt>
    <dgm:pt modelId="{69ED78E0-4CF9-4B90-8A9C-F96C36BD5ECF}" type="pres">
      <dgm:prSet presAssocID="{B6C78761-019C-4886-926C-5743E85F5C83}" presName="ThreeNodes_3" presStyleLbl="node1" presStyleIdx="2" presStyleCnt="3">
        <dgm:presLayoutVars>
          <dgm:bulletEnabled val="1"/>
        </dgm:presLayoutVars>
      </dgm:prSet>
      <dgm:spPr/>
      <dgm:t>
        <a:bodyPr/>
        <a:lstStyle/>
        <a:p>
          <a:endParaRPr lang="fr-FR"/>
        </a:p>
      </dgm:t>
    </dgm:pt>
    <dgm:pt modelId="{A1E1CD1C-33DD-4B9A-BF2C-6F8C3E205FB6}" type="pres">
      <dgm:prSet presAssocID="{B6C78761-019C-4886-926C-5743E85F5C83}" presName="ThreeConn_1-2" presStyleLbl="fgAccFollowNode1" presStyleIdx="0" presStyleCnt="2">
        <dgm:presLayoutVars>
          <dgm:bulletEnabled val="1"/>
        </dgm:presLayoutVars>
      </dgm:prSet>
      <dgm:spPr/>
      <dgm:t>
        <a:bodyPr/>
        <a:lstStyle/>
        <a:p>
          <a:endParaRPr lang="fr-FR"/>
        </a:p>
      </dgm:t>
    </dgm:pt>
    <dgm:pt modelId="{3AF51B81-7D3C-4547-8881-FEE6F3A3C770}" type="pres">
      <dgm:prSet presAssocID="{B6C78761-019C-4886-926C-5743E85F5C83}" presName="ThreeConn_2-3" presStyleLbl="fgAccFollowNode1" presStyleIdx="1" presStyleCnt="2">
        <dgm:presLayoutVars>
          <dgm:bulletEnabled val="1"/>
        </dgm:presLayoutVars>
      </dgm:prSet>
      <dgm:spPr/>
      <dgm:t>
        <a:bodyPr/>
        <a:lstStyle/>
        <a:p>
          <a:endParaRPr lang="fr-FR"/>
        </a:p>
      </dgm:t>
    </dgm:pt>
    <dgm:pt modelId="{1B2641C3-6857-4317-A0B1-75D1CFD66D58}" type="pres">
      <dgm:prSet presAssocID="{B6C78761-019C-4886-926C-5743E85F5C83}" presName="ThreeNodes_1_text" presStyleLbl="node1" presStyleIdx="2" presStyleCnt="3">
        <dgm:presLayoutVars>
          <dgm:bulletEnabled val="1"/>
        </dgm:presLayoutVars>
      </dgm:prSet>
      <dgm:spPr/>
      <dgm:t>
        <a:bodyPr/>
        <a:lstStyle/>
        <a:p>
          <a:endParaRPr lang="fr-FR"/>
        </a:p>
      </dgm:t>
    </dgm:pt>
    <dgm:pt modelId="{798CB4CA-6A50-4CC9-98E9-79B3BC8906C1}" type="pres">
      <dgm:prSet presAssocID="{B6C78761-019C-4886-926C-5743E85F5C83}" presName="ThreeNodes_2_text" presStyleLbl="node1" presStyleIdx="2" presStyleCnt="3">
        <dgm:presLayoutVars>
          <dgm:bulletEnabled val="1"/>
        </dgm:presLayoutVars>
      </dgm:prSet>
      <dgm:spPr/>
      <dgm:t>
        <a:bodyPr/>
        <a:lstStyle/>
        <a:p>
          <a:endParaRPr lang="fr-FR"/>
        </a:p>
      </dgm:t>
    </dgm:pt>
    <dgm:pt modelId="{00B87763-4EF7-4041-AB1D-E24C85DEA760}" type="pres">
      <dgm:prSet presAssocID="{B6C78761-019C-4886-926C-5743E85F5C83}" presName="ThreeNodes_3_text" presStyleLbl="node1" presStyleIdx="2" presStyleCnt="3">
        <dgm:presLayoutVars>
          <dgm:bulletEnabled val="1"/>
        </dgm:presLayoutVars>
      </dgm:prSet>
      <dgm:spPr/>
      <dgm:t>
        <a:bodyPr/>
        <a:lstStyle/>
        <a:p>
          <a:endParaRPr lang="fr-FR"/>
        </a:p>
      </dgm:t>
    </dgm:pt>
  </dgm:ptLst>
  <dgm:cxnLst>
    <dgm:cxn modelId="{D0074058-61CE-478F-8B89-B45AE092265B}" srcId="{B6C78761-019C-4886-926C-5743E85F5C83}" destId="{EC19732F-E130-4B3A-BECA-01CC7890815F}" srcOrd="0" destOrd="0" parTransId="{E2016EA6-2354-4114-8DF6-0F9029E48AD4}" sibTransId="{D52ED274-6380-42E4-B987-00BE1811C5FF}"/>
    <dgm:cxn modelId="{5EC51CC4-4DE6-45C7-A4E6-52B0D3ED3CB1}" type="presOf" srcId="{CDD1DE6E-6AAE-4651-91A4-9CC304B8E149}" destId="{798CB4CA-6A50-4CC9-98E9-79B3BC8906C1}" srcOrd="1" destOrd="0" presId="urn:microsoft.com/office/officeart/2005/8/layout/vProcess5"/>
    <dgm:cxn modelId="{2EEB2116-BBFB-49A4-A909-EDDA0DE37324}" type="presOf" srcId="{8553A1C6-0E50-4594-B9AE-472782BC2194}" destId="{3AF51B81-7D3C-4547-8881-FEE6F3A3C770}" srcOrd="0" destOrd="0" presId="urn:microsoft.com/office/officeart/2005/8/layout/vProcess5"/>
    <dgm:cxn modelId="{782463D6-6D04-4068-A7FA-48DAD1F146CA}" type="presOf" srcId="{B6C78761-019C-4886-926C-5743E85F5C83}" destId="{F0184546-8367-45EF-A36D-27CB4F467CC6}" srcOrd="0" destOrd="0" presId="urn:microsoft.com/office/officeart/2005/8/layout/vProcess5"/>
    <dgm:cxn modelId="{24521DD1-4D9A-4BFD-AF86-A32FCDF06C7E}" type="presOf" srcId="{EC19732F-E130-4B3A-BECA-01CC7890815F}" destId="{1B2641C3-6857-4317-A0B1-75D1CFD66D58}" srcOrd="1" destOrd="0" presId="urn:microsoft.com/office/officeart/2005/8/layout/vProcess5"/>
    <dgm:cxn modelId="{1F357042-59CE-45DA-8B0D-0580235B7633}" srcId="{B6C78761-019C-4886-926C-5743E85F5C83}" destId="{CDD1DE6E-6AAE-4651-91A4-9CC304B8E149}" srcOrd="1" destOrd="0" parTransId="{04DE1FB1-AFFC-4BE2-9257-4AFB6F75B79E}" sibTransId="{8553A1C6-0E50-4594-B9AE-472782BC2194}"/>
    <dgm:cxn modelId="{A7931D36-5BED-42D9-8914-9CAA8878315F}" srcId="{B6C78761-019C-4886-926C-5743E85F5C83}" destId="{A94A6B81-3AF6-4B67-A7DB-0C4578B3E3AA}" srcOrd="2" destOrd="0" parTransId="{D231A58E-71AA-404C-ABA4-322C78024D7B}" sibTransId="{8798611C-3361-41AA-8209-DAF402D93F70}"/>
    <dgm:cxn modelId="{ED37844A-5CF6-4A7B-8DBD-67D2904D9DFC}" type="presOf" srcId="{A94A6B81-3AF6-4B67-A7DB-0C4578B3E3AA}" destId="{69ED78E0-4CF9-4B90-8A9C-F96C36BD5ECF}" srcOrd="0" destOrd="0" presId="urn:microsoft.com/office/officeart/2005/8/layout/vProcess5"/>
    <dgm:cxn modelId="{EA79CD69-814C-48E0-B907-1661729A4AE9}" type="presOf" srcId="{EC19732F-E130-4B3A-BECA-01CC7890815F}" destId="{5E27CD1E-9179-448A-AA2C-53918D42CDD0}" srcOrd="0" destOrd="0" presId="urn:microsoft.com/office/officeart/2005/8/layout/vProcess5"/>
    <dgm:cxn modelId="{BBE799AE-A2C2-4F8F-A119-2D9DB9374D1F}" type="presOf" srcId="{A94A6B81-3AF6-4B67-A7DB-0C4578B3E3AA}" destId="{00B87763-4EF7-4041-AB1D-E24C85DEA760}" srcOrd="1" destOrd="0" presId="urn:microsoft.com/office/officeart/2005/8/layout/vProcess5"/>
    <dgm:cxn modelId="{9D61042C-628A-4C3E-867E-A6E869E3C19C}" type="presOf" srcId="{D52ED274-6380-42E4-B987-00BE1811C5FF}" destId="{A1E1CD1C-33DD-4B9A-BF2C-6F8C3E205FB6}" srcOrd="0" destOrd="0" presId="urn:microsoft.com/office/officeart/2005/8/layout/vProcess5"/>
    <dgm:cxn modelId="{FB7945ED-C2DE-4C3A-8825-EB4CD4E283E8}" type="presOf" srcId="{CDD1DE6E-6AAE-4651-91A4-9CC304B8E149}" destId="{87DF2BA1-E575-42B6-A909-F40C831A88FC}" srcOrd="0" destOrd="0" presId="urn:microsoft.com/office/officeart/2005/8/layout/vProcess5"/>
    <dgm:cxn modelId="{244D8348-8C4C-47E7-9273-1F21BB0FEDD0}" type="presParOf" srcId="{F0184546-8367-45EF-A36D-27CB4F467CC6}" destId="{0FA9E0EF-C6F0-4E92-B243-8D5D0D1F7AED}" srcOrd="0" destOrd="0" presId="urn:microsoft.com/office/officeart/2005/8/layout/vProcess5"/>
    <dgm:cxn modelId="{6CDEBEFF-545B-401D-B27D-9E60DB6B93CF}" type="presParOf" srcId="{F0184546-8367-45EF-A36D-27CB4F467CC6}" destId="{5E27CD1E-9179-448A-AA2C-53918D42CDD0}" srcOrd="1" destOrd="0" presId="urn:microsoft.com/office/officeart/2005/8/layout/vProcess5"/>
    <dgm:cxn modelId="{B11E9645-8A28-4BC5-9D22-F327FF9C685E}" type="presParOf" srcId="{F0184546-8367-45EF-A36D-27CB4F467CC6}" destId="{87DF2BA1-E575-42B6-A909-F40C831A88FC}" srcOrd="2" destOrd="0" presId="urn:microsoft.com/office/officeart/2005/8/layout/vProcess5"/>
    <dgm:cxn modelId="{9730EF9F-2E4F-4FA3-A2A1-C83077A73D67}" type="presParOf" srcId="{F0184546-8367-45EF-A36D-27CB4F467CC6}" destId="{69ED78E0-4CF9-4B90-8A9C-F96C36BD5ECF}" srcOrd="3" destOrd="0" presId="urn:microsoft.com/office/officeart/2005/8/layout/vProcess5"/>
    <dgm:cxn modelId="{AE9C694B-542B-4FD7-9E13-63806ED09235}" type="presParOf" srcId="{F0184546-8367-45EF-A36D-27CB4F467CC6}" destId="{A1E1CD1C-33DD-4B9A-BF2C-6F8C3E205FB6}" srcOrd="4" destOrd="0" presId="urn:microsoft.com/office/officeart/2005/8/layout/vProcess5"/>
    <dgm:cxn modelId="{8699C90E-BBEC-4599-B3EB-7A6DE25BC611}" type="presParOf" srcId="{F0184546-8367-45EF-A36D-27CB4F467CC6}" destId="{3AF51B81-7D3C-4547-8881-FEE6F3A3C770}" srcOrd="5" destOrd="0" presId="urn:microsoft.com/office/officeart/2005/8/layout/vProcess5"/>
    <dgm:cxn modelId="{42D61C8B-B210-480F-AEB9-E09400E69A65}" type="presParOf" srcId="{F0184546-8367-45EF-A36D-27CB4F467CC6}" destId="{1B2641C3-6857-4317-A0B1-75D1CFD66D58}" srcOrd="6" destOrd="0" presId="urn:microsoft.com/office/officeart/2005/8/layout/vProcess5"/>
    <dgm:cxn modelId="{031AEEEA-B2E6-448E-AA6C-993CDE72C743}" type="presParOf" srcId="{F0184546-8367-45EF-A36D-27CB4F467CC6}" destId="{798CB4CA-6A50-4CC9-98E9-79B3BC8906C1}" srcOrd="7" destOrd="0" presId="urn:microsoft.com/office/officeart/2005/8/layout/vProcess5"/>
    <dgm:cxn modelId="{C9564705-0148-4559-93C7-A2489A262FA4}" type="presParOf" srcId="{F0184546-8367-45EF-A36D-27CB4F467CC6}" destId="{00B87763-4EF7-4041-AB1D-E24C85DEA760}"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363606-FB24-427E-B94C-9823E4F658AB}" type="doc">
      <dgm:prSet loTypeId="urn:microsoft.com/office/officeart/2005/8/layout/list1" loCatId="list" qsTypeId="urn:microsoft.com/office/officeart/2005/8/quickstyle/simple1" qsCatId="simple" csTypeId="urn:microsoft.com/office/officeart/2005/8/colors/colorful5" csCatId="colorful" phldr="0"/>
      <dgm:spPr/>
      <dgm:t>
        <a:bodyPr/>
        <a:lstStyle/>
        <a:p>
          <a:endParaRPr lang="fr-FR"/>
        </a:p>
      </dgm:t>
    </dgm:pt>
    <dgm:pt modelId="{3C4A1F96-26FA-4327-A712-9F2A83DC0543}">
      <dgm:prSet phldrT="[Texte]" phldr="1"/>
      <dgm:spPr/>
      <dgm:t>
        <a:bodyPr/>
        <a:lstStyle/>
        <a:p>
          <a:endParaRPr lang="fr-FR"/>
        </a:p>
      </dgm:t>
    </dgm:pt>
    <dgm:pt modelId="{C47410AF-4C0A-4F5E-80BC-89C403F99C9D}" type="parTrans" cxnId="{9D1A70D3-590A-41EF-8029-06B5DDBEDDDB}">
      <dgm:prSet/>
      <dgm:spPr/>
      <dgm:t>
        <a:bodyPr/>
        <a:lstStyle/>
        <a:p>
          <a:endParaRPr lang="fr-FR"/>
        </a:p>
      </dgm:t>
    </dgm:pt>
    <dgm:pt modelId="{76EC69E1-943C-485B-9D7F-687390403428}" type="sibTrans" cxnId="{9D1A70D3-590A-41EF-8029-06B5DDBEDDDB}">
      <dgm:prSet/>
      <dgm:spPr/>
      <dgm:t>
        <a:bodyPr/>
        <a:lstStyle/>
        <a:p>
          <a:endParaRPr lang="fr-FR"/>
        </a:p>
      </dgm:t>
    </dgm:pt>
    <dgm:pt modelId="{95DD0F17-D794-419A-8321-56D4537C3F80}">
      <dgm:prSet phldrT="[Texte]" phldr="1"/>
      <dgm:spPr/>
      <dgm:t>
        <a:bodyPr/>
        <a:lstStyle/>
        <a:p>
          <a:endParaRPr lang="fr-FR"/>
        </a:p>
      </dgm:t>
    </dgm:pt>
    <dgm:pt modelId="{D5279D65-97BC-47EF-B847-8940A93AD184}" type="parTrans" cxnId="{300BFC0D-1FE2-42CE-B653-7C04B2182C87}">
      <dgm:prSet/>
      <dgm:spPr/>
      <dgm:t>
        <a:bodyPr/>
        <a:lstStyle/>
        <a:p>
          <a:endParaRPr lang="fr-FR"/>
        </a:p>
      </dgm:t>
    </dgm:pt>
    <dgm:pt modelId="{4238CDB2-3445-4A08-AF54-651D8AD97927}" type="sibTrans" cxnId="{300BFC0D-1FE2-42CE-B653-7C04B2182C87}">
      <dgm:prSet/>
      <dgm:spPr/>
      <dgm:t>
        <a:bodyPr/>
        <a:lstStyle/>
        <a:p>
          <a:endParaRPr lang="fr-FR"/>
        </a:p>
      </dgm:t>
    </dgm:pt>
    <dgm:pt modelId="{AA788C23-5777-471C-B9C2-FFEE0534DFB4}">
      <dgm:prSet phldrT="[Texte]" phldr="1"/>
      <dgm:spPr/>
      <dgm:t>
        <a:bodyPr/>
        <a:lstStyle/>
        <a:p>
          <a:endParaRPr lang="fr-FR"/>
        </a:p>
      </dgm:t>
    </dgm:pt>
    <dgm:pt modelId="{C1A959DF-5956-4EC2-85C8-E9AAFF8DDC96}" type="parTrans" cxnId="{B5283AA0-269F-453A-9AFA-6B00E19E9B49}">
      <dgm:prSet/>
      <dgm:spPr/>
      <dgm:t>
        <a:bodyPr/>
        <a:lstStyle/>
        <a:p>
          <a:endParaRPr lang="fr-FR"/>
        </a:p>
      </dgm:t>
    </dgm:pt>
    <dgm:pt modelId="{664D0112-6142-48AD-BC6A-C7D9BAB571C8}" type="sibTrans" cxnId="{B5283AA0-269F-453A-9AFA-6B00E19E9B49}">
      <dgm:prSet/>
      <dgm:spPr/>
      <dgm:t>
        <a:bodyPr/>
        <a:lstStyle/>
        <a:p>
          <a:endParaRPr lang="fr-FR"/>
        </a:p>
      </dgm:t>
    </dgm:pt>
    <dgm:pt modelId="{CF4C7D66-6E00-471C-BAA0-AACD4D876C7E}" type="pres">
      <dgm:prSet presAssocID="{14363606-FB24-427E-B94C-9823E4F658AB}" presName="linear" presStyleCnt="0">
        <dgm:presLayoutVars>
          <dgm:dir/>
          <dgm:animLvl val="lvl"/>
          <dgm:resizeHandles val="exact"/>
        </dgm:presLayoutVars>
      </dgm:prSet>
      <dgm:spPr/>
      <dgm:t>
        <a:bodyPr/>
        <a:lstStyle/>
        <a:p>
          <a:endParaRPr lang="fr-FR"/>
        </a:p>
      </dgm:t>
    </dgm:pt>
    <dgm:pt modelId="{36D7626D-2B36-45FF-97DB-EE3E9C224E9E}" type="pres">
      <dgm:prSet presAssocID="{3C4A1F96-26FA-4327-A712-9F2A83DC0543}" presName="parentLin" presStyleCnt="0"/>
      <dgm:spPr/>
    </dgm:pt>
    <dgm:pt modelId="{A23CEB02-8415-4483-A1A6-1096E8F59AF8}" type="pres">
      <dgm:prSet presAssocID="{3C4A1F96-26FA-4327-A712-9F2A83DC0543}" presName="parentLeftMargin" presStyleLbl="node1" presStyleIdx="0" presStyleCnt="3"/>
      <dgm:spPr/>
      <dgm:t>
        <a:bodyPr/>
        <a:lstStyle/>
        <a:p>
          <a:endParaRPr lang="fr-FR"/>
        </a:p>
      </dgm:t>
    </dgm:pt>
    <dgm:pt modelId="{80D9AF36-FE31-4D1A-98A0-382281F21DA7}" type="pres">
      <dgm:prSet presAssocID="{3C4A1F96-26FA-4327-A712-9F2A83DC0543}" presName="parentText" presStyleLbl="node1" presStyleIdx="0" presStyleCnt="3">
        <dgm:presLayoutVars>
          <dgm:chMax val="0"/>
          <dgm:bulletEnabled val="1"/>
        </dgm:presLayoutVars>
      </dgm:prSet>
      <dgm:spPr/>
      <dgm:t>
        <a:bodyPr/>
        <a:lstStyle/>
        <a:p>
          <a:endParaRPr lang="fr-FR"/>
        </a:p>
      </dgm:t>
    </dgm:pt>
    <dgm:pt modelId="{2E49C09E-4C7D-46D7-88B9-5004B563DD77}" type="pres">
      <dgm:prSet presAssocID="{3C4A1F96-26FA-4327-A712-9F2A83DC0543}" presName="negativeSpace" presStyleCnt="0"/>
      <dgm:spPr/>
    </dgm:pt>
    <dgm:pt modelId="{C7763AA6-7BEE-4901-A1AC-C8D9F8D42598}" type="pres">
      <dgm:prSet presAssocID="{3C4A1F96-26FA-4327-A712-9F2A83DC0543}" presName="childText" presStyleLbl="conFgAcc1" presStyleIdx="0" presStyleCnt="3">
        <dgm:presLayoutVars>
          <dgm:bulletEnabled val="1"/>
        </dgm:presLayoutVars>
      </dgm:prSet>
      <dgm:spPr/>
    </dgm:pt>
    <dgm:pt modelId="{DF35102C-A769-48A7-86A4-4AF568F282D7}" type="pres">
      <dgm:prSet presAssocID="{76EC69E1-943C-485B-9D7F-687390403428}" presName="spaceBetweenRectangles" presStyleCnt="0"/>
      <dgm:spPr/>
    </dgm:pt>
    <dgm:pt modelId="{D8A8F416-03D4-48D4-8AA0-F29A32A7D530}" type="pres">
      <dgm:prSet presAssocID="{95DD0F17-D794-419A-8321-56D4537C3F80}" presName="parentLin" presStyleCnt="0"/>
      <dgm:spPr/>
    </dgm:pt>
    <dgm:pt modelId="{CA736627-9F22-47C8-8A22-1F2636F21B7F}" type="pres">
      <dgm:prSet presAssocID="{95DD0F17-D794-419A-8321-56D4537C3F80}" presName="parentLeftMargin" presStyleLbl="node1" presStyleIdx="0" presStyleCnt="3"/>
      <dgm:spPr/>
      <dgm:t>
        <a:bodyPr/>
        <a:lstStyle/>
        <a:p>
          <a:endParaRPr lang="fr-FR"/>
        </a:p>
      </dgm:t>
    </dgm:pt>
    <dgm:pt modelId="{F5B82C25-0A74-4220-8DF0-867F89FA28A4}" type="pres">
      <dgm:prSet presAssocID="{95DD0F17-D794-419A-8321-56D4537C3F80}" presName="parentText" presStyleLbl="node1" presStyleIdx="1" presStyleCnt="3">
        <dgm:presLayoutVars>
          <dgm:chMax val="0"/>
          <dgm:bulletEnabled val="1"/>
        </dgm:presLayoutVars>
      </dgm:prSet>
      <dgm:spPr/>
      <dgm:t>
        <a:bodyPr/>
        <a:lstStyle/>
        <a:p>
          <a:endParaRPr lang="fr-FR"/>
        </a:p>
      </dgm:t>
    </dgm:pt>
    <dgm:pt modelId="{828C8502-013C-4231-85AC-AC5B5AF952B0}" type="pres">
      <dgm:prSet presAssocID="{95DD0F17-D794-419A-8321-56D4537C3F80}" presName="negativeSpace" presStyleCnt="0"/>
      <dgm:spPr/>
    </dgm:pt>
    <dgm:pt modelId="{5D40FFDE-741D-47FA-AEE1-1CF7124A573B}" type="pres">
      <dgm:prSet presAssocID="{95DD0F17-D794-419A-8321-56D4537C3F80}" presName="childText" presStyleLbl="conFgAcc1" presStyleIdx="1" presStyleCnt="3">
        <dgm:presLayoutVars>
          <dgm:bulletEnabled val="1"/>
        </dgm:presLayoutVars>
      </dgm:prSet>
      <dgm:spPr/>
    </dgm:pt>
    <dgm:pt modelId="{F953765F-3154-4A93-9A60-B5C219571C1B}" type="pres">
      <dgm:prSet presAssocID="{4238CDB2-3445-4A08-AF54-651D8AD97927}" presName="spaceBetweenRectangles" presStyleCnt="0"/>
      <dgm:spPr/>
    </dgm:pt>
    <dgm:pt modelId="{6B5C73FA-3A45-4FC2-A706-61A6B4F8D502}" type="pres">
      <dgm:prSet presAssocID="{AA788C23-5777-471C-B9C2-FFEE0534DFB4}" presName="parentLin" presStyleCnt="0"/>
      <dgm:spPr/>
    </dgm:pt>
    <dgm:pt modelId="{F1E7CE17-31EB-48C1-88E6-14FD04541CA1}" type="pres">
      <dgm:prSet presAssocID="{AA788C23-5777-471C-B9C2-FFEE0534DFB4}" presName="parentLeftMargin" presStyleLbl="node1" presStyleIdx="1" presStyleCnt="3"/>
      <dgm:spPr/>
      <dgm:t>
        <a:bodyPr/>
        <a:lstStyle/>
        <a:p>
          <a:endParaRPr lang="fr-FR"/>
        </a:p>
      </dgm:t>
    </dgm:pt>
    <dgm:pt modelId="{17BD1346-ECA9-44EF-A186-A49C6D043D98}" type="pres">
      <dgm:prSet presAssocID="{AA788C23-5777-471C-B9C2-FFEE0534DFB4}" presName="parentText" presStyleLbl="node1" presStyleIdx="2" presStyleCnt="3">
        <dgm:presLayoutVars>
          <dgm:chMax val="0"/>
          <dgm:bulletEnabled val="1"/>
        </dgm:presLayoutVars>
      </dgm:prSet>
      <dgm:spPr/>
      <dgm:t>
        <a:bodyPr/>
        <a:lstStyle/>
        <a:p>
          <a:endParaRPr lang="fr-FR"/>
        </a:p>
      </dgm:t>
    </dgm:pt>
    <dgm:pt modelId="{4D62B5C6-0E76-4344-9B5B-508B17B0F67D}" type="pres">
      <dgm:prSet presAssocID="{AA788C23-5777-471C-B9C2-FFEE0534DFB4}" presName="negativeSpace" presStyleCnt="0"/>
      <dgm:spPr/>
    </dgm:pt>
    <dgm:pt modelId="{1245B93F-8C9E-487F-9CA0-463812A07B04}" type="pres">
      <dgm:prSet presAssocID="{AA788C23-5777-471C-B9C2-FFEE0534DFB4}" presName="childText" presStyleLbl="conFgAcc1" presStyleIdx="2" presStyleCnt="3">
        <dgm:presLayoutVars>
          <dgm:bulletEnabled val="1"/>
        </dgm:presLayoutVars>
      </dgm:prSet>
      <dgm:spPr/>
    </dgm:pt>
  </dgm:ptLst>
  <dgm:cxnLst>
    <dgm:cxn modelId="{1C447E22-DF06-4719-A75F-ABF7E569C881}" type="presOf" srcId="{95DD0F17-D794-419A-8321-56D4537C3F80}" destId="{F5B82C25-0A74-4220-8DF0-867F89FA28A4}" srcOrd="1" destOrd="0" presId="urn:microsoft.com/office/officeart/2005/8/layout/list1"/>
    <dgm:cxn modelId="{B5283AA0-269F-453A-9AFA-6B00E19E9B49}" srcId="{14363606-FB24-427E-B94C-9823E4F658AB}" destId="{AA788C23-5777-471C-B9C2-FFEE0534DFB4}" srcOrd="2" destOrd="0" parTransId="{C1A959DF-5956-4EC2-85C8-E9AAFF8DDC96}" sibTransId="{664D0112-6142-48AD-BC6A-C7D9BAB571C8}"/>
    <dgm:cxn modelId="{C97C30E5-82C3-4CAD-9229-C7256FF51677}" type="presOf" srcId="{95DD0F17-D794-419A-8321-56D4537C3F80}" destId="{CA736627-9F22-47C8-8A22-1F2636F21B7F}" srcOrd="0" destOrd="0" presId="urn:microsoft.com/office/officeart/2005/8/layout/list1"/>
    <dgm:cxn modelId="{4A4F6466-EC85-4DD8-8FBB-3FD2D9DDDE1A}" type="presOf" srcId="{3C4A1F96-26FA-4327-A712-9F2A83DC0543}" destId="{A23CEB02-8415-4483-A1A6-1096E8F59AF8}" srcOrd="0" destOrd="0" presId="urn:microsoft.com/office/officeart/2005/8/layout/list1"/>
    <dgm:cxn modelId="{300BFC0D-1FE2-42CE-B653-7C04B2182C87}" srcId="{14363606-FB24-427E-B94C-9823E4F658AB}" destId="{95DD0F17-D794-419A-8321-56D4537C3F80}" srcOrd="1" destOrd="0" parTransId="{D5279D65-97BC-47EF-B847-8940A93AD184}" sibTransId="{4238CDB2-3445-4A08-AF54-651D8AD97927}"/>
    <dgm:cxn modelId="{07B509F1-36B9-4D55-A7D0-EE9F84D2A6FD}" type="presOf" srcId="{14363606-FB24-427E-B94C-9823E4F658AB}" destId="{CF4C7D66-6E00-471C-BAA0-AACD4D876C7E}" srcOrd="0" destOrd="0" presId="urn:microsoft.com/office/officeart/2005/8/layout/list1"/>
    <dgm:cxn modelId="{7779E287-C3ED-41E1-B9CD-A2E66C73A094}" type="presOf" srcId="{AA788C23-5777-471C-B9C2-FFEE0534DFB4}" destId="{17BD1346-ECA9-44EF-A186-A49C6D043D98}" srcOrd="1" destOrd="0" presId="urn:microsoft.com/office/officeart/2005/8/layout/list1"/>
    <dgm:cxn modelId="{A34B7B4F-9C34-4B54-B8B7-95BC7B3705B5}" type="presOf" srcId="{3C4A1F96-26FA-4327-A712-9F2A83DC0543}" destId="{80D9AF36-FE31-4D1A-98A0-382281F21DA7}" srcOrd="1" destOrd="0" presId="urn:microsoft.com/office/officeart/2005/8/layout/list1"/>
    <dgm:cxn modelId="{0F97B355-2D6F-4E43-866B-BC8C5DB92143}" type="presOf" srcId="{AA788C23-5777-471C-B9C2-FFEE0534DFB4}" destId="{F1E7CE17-31EB-48C1-88E6-14FD04541CA1}" srcOrd="0" destOrd="0" presId="urn:microsoft.com/office/officeart/2005/8/layout/list1"/>
    <dgm:cxn modelId="{9D1A70D3-590A-41EF-8029-06B5DDBEDDDB}" srcId="{14363606-FB24-427E-B94C-9823E4F658AB}" destId="{3C4A1F96-26FA-4327-A712-9F2A83DC0543}" srcOrd="0" destOrd="0" parTransId="{C47410AF-4C0A-4F5E-80BC-89C403F99C9D}" sibTransId="{76EC69E1-943C-485B-9D7F-687390403428}"/>
    <dgm:cxn modelId="{795FD683-5621-439C-88B0-2C74289F5042}" type="presParOf" srcId="{CF4C7D66-6E00-471C-BAA0-AACD4D876C7E}" destId="{36D7626D-2B36-45FF-97DB-EE3E9C224E9E}" srcOrd="0" destOrd="0" presId="urn:microsoft.com/office/officeart/2005/8/layout/list1"/>
    <dgm:cxn modelId="{E2944271-71D8-4CEC-B7E9-AD6A924F8CB1}" type="presParOf" srcId="{36D7626D-2B36-45FF-97DB-EE3E9C224E9E}" destId="{A23CEB02-8415-4483-A1A6-1096E8F59AF8}" srcOrd="0" destOrd="0" presId="urn:microsoft.com/office/officeart/2005/8/layout/list1"/>
    <dgm:cxn modelId="{BE3F444B-C0B1-4E29-B0AB-A6BDD5DBDEBB}" type="presParOf" srcId="{36D7626D-2B36-45FF-97DB-EE3E9C224E9E}" destId="{80D9AF36-FE31-4D1A-98A0-382281F21DA7}" srcOrd="1" destOrd="0" presId="urn:microsoft.com/office/officeart/2005/8/layout/list1"/>
    <dgm:cxn modelId="{FA96DC35-436B-47CE-8648-AAB12B8379DA}" type="presParOf" srcId="{CF4C7D66-6E00-471C-BAA0-AACD4D876C7E}" destId="{2E49C09E-4C7D-46D7-88B9-5004B563DD77}" srcOrd="1" destOrd="0" presId="urn:microsoft.com/office/officeart/2005/8/layout/list1"/>
    <dgm:cxn modelId="{C7A1FA02-93F0-46FB-941C-114FC95678E0}" type="presParOf" srcId="{CF4C7D66-6E00-471C-BAA0-AACD4D876C7E}" destId="{C7763AA6-7BEE-4901-A1AC-C8D9F8D42598}" srcOrd="2" destOrd="0" presId="urn:microsoft.com/office/officeart/2005/8/layout/list1"/>
    <dgm:cxn modelId="{78A70041-A823-40FB-8504-E8C1F9A7FBCF}" type="presParOf" srcId="{CF4C7D66-6E00-471C-BAA0-AACD4D876C7E}" destId="{DF35102C-A769-48A7-86A4-4AF568F282D7}" srcOrd="3" destOrd="0" presId="urn:microsoft.com/office/officeart/2005/8/layout/list1"/>
    <dgm:cxn modelId="{C673F156-85B1-47AA-A291-AF3604DB9EB6}" type="presParOf" srcId="{CF4C7D66-6E00-471C-BAA0-AACD4D876C7E}" destId="{D8A8F416-03D4-48D4-8AA0-F29A32A7D530}" srcOrd="4" destOrd="0" presId="urn:microsoft.com/office/officeart/2005/8/layout/list1"/>
    <dgm:cxn modelId="{AA6D2BE1-D21E-4A82-95DF-C666C970EE5D}" type="presParOf" srcId="{D8A8F416-03D4-48D4-8AA0-F29A32A7D530}" destId="{CA736627-9F22-47C8-8A22-1F2636F21B7F}" srcOrd="0" destOrd="0" presId="urn:microsoft.com/office/officeart/2005/8/layout/list1"/>
    <dgm:cxn modelId="{033B6FEC-6567-421E-BBE0-5BE3450C63D1}" type="presParOf" srcId="{D8A8F416-03D4-48D4-8AA0-F29A32A7D530}" destId="{F5B82C25-0A74-4220-8DF0-867F89FA28A4}" srcOrd="1" destOrd="0" presId="urn:microsoft.com/office/officeart/2005/8/layout/list1"/>
    <dgm:cxn modelId="{A97B300F-1E54-4935-A23E-7770EF875747}" type="presParOf" srcId="{CF4C7D66-6E00-471C-BAA0-AACD4D876C7E}" destId="{828C8502-013C-4231-85AC-AC5B5AF952B0}" srcOrd="5" destOrd="0" presId="urn:microsoft.com/office/officeart/2005/8/layout/list1"/>
    <dgm:cxn modelId="{BAD2A8E7-66AB-4ACE-A508-3257B16BFB36}" type="presParOf" srcId="{CF4C7D66-6E00-471C-BAA0-AACD4D876C7E}" destId="{5D40FFDE-741D-47FA-AEE1-1CF7124A573B}" srcOrd="6" destOrd="0" presId="urn:microsoft.com/office/officeart/2005/8/layout/list1"/>
    <dgm:cxn modelId="{A48BDC3C-F925-444B-BAE2-EF1B95C928E6}" type="presParOf" srcId="{CF4C7D66-6E00-471C-BAA0-AACD4D876C7E}" destId="{F953765F-3154-4A93-9A60-B5C219571C1B}" srcOrd="7" destOrd="0" presId="urn:microsoft.com/office/officeart/2005/8/layout/list1"/>
    <dgm:cxn modelId="{4152F7A6-1BB4-401F-878B-C69406D16690}" type="presParOf" srcId="{CF4C7D66-6E00-471C-BAA0-AACD4D876C7E}" destId="{6B5C73FA-3A45-4FC2-A706-61A6B4F8D502}" srcOrd="8" destOrd="0" presId="urn:microsoft.com/office/officeart/2005/8/layout/list1"/>
    <dgm:cxn modelId="{E0BED0C9-AD81-4E3F-831E-8D1F0158E13A}" type="presParOf" srcId="{6B5C73FA-3A45-4FC2-A706-61A6B4F8D502}" destId="{F1E7CE17-31EB-48C1-88E6-14FD04541CA1}" srcOrd="0" destOrd="0" presId="urn:microsoft.com/office/officeart/2005/8/layout/list1"/>
    <dgm:cxn modelId="{CC325FC5-1F0A-4117-9789-B26428562373}" type="presParOf" srcId="{6B5C73FA-3A45-4FC2-A706-61A6B4F8D502}" destId="{17BD1346-ECA9-44EF-A186-A49C6D043D98}" srcOrd="1" destOrd="0" presId="urn:microsoft.com/office/officeart/2005/8/layout/list1"/>
    <dgm:cxn modelId="{50BB96D5-1289-4EAC-B9C9-05B1E91135B9}" type="presParOf" srcId="{CF4C7D66-6E00-471C-BAA0-AACD4D876C7E}" destId="{4D62B5C6-0E76-4344-9B5B-508B17B0F67D}" srcOrd="9" destOrd="0" presId="urn:microsoft.com/office/officeart/2005/8/layout/list1"/>
    <dgm:cxn modelId="{92EECCFA-F536-4991-99D2-2ACE1B6C4CEC}" type="presParOf" srcId="{CF4C7D66-6E00-471C-BAA0-AACD4D876C7E}" destId="{1245B93F-8C9E-487F-9CA0-463812A07B0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27CD1E-9179-448A-AA2C-53918D42CDD0}">
      <dsp:nvSpPr>
        <dsp:cNvPr id="0" name=""/>
        <dsp:cNvSpPr/>
      </dsp:nvSpPr>
      <dsp:spPr>
        <a:xfrm>
          <a:off x="0" y="0"/>
          <a:ext cx="6995160" cy="135778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lvl="0" algn="l" defTabSz="2622550">
            <a:lnSpc>
              <a:spcPct val="90000"/>
            </a:lnSpc>
            <a:spcBef>
              <a:spcPct val="0"/>
            </a:spcBef>
            <a:spcAft>
              <a:spcPct val="35000"/>
            </a:spcAft>
          </a:pPr>
          <a:r>
            <a:rPr lang="fr-FR" sz="5900" kern="1200" dirty="0" smtClean="0"/>
            <a:t>.</a:t>
          </a:r>
          <a:endParaRPr lang="fr-FR" sz="5900" kern="1200" dirty="0"/>
        </a:p>
      </dsp:txBody>
      <dsp:txXfrm>
        <a:off x="39768" y="39768"/>
        <a:ext cx="5530000" cy="1278252"/>
      </dsp:txXfrm>
    </dsp:sp>
    <dsp:sp modelId="{87DF2BA1-E575-42B6-A909-F40C831A88FC}">
      <dsp:nvSpPr>
        <dsp:cNvPr id="0" name=""/>
        <dsp:cNvSpPr/>
      </dsp:nvSpPr>
      <dsp:spPr>
        <a:xfrm>
          <a:off x="617219" y="1584087"/>
          <a:ext cx="6995160" cy="1357788"/>
        </a:xfrm>
        <a:prstGeom prst="roundRect">
          <a:avLst>
            <a:gd name="adj" fmla="val 1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lvl="0" algn="l" defTabSz="2622550">
            <a:lnSpc>
              <a:spcPct val="90000"/>
            </a:lnSpc>
            <a:spcBef>
              <a:spcPct val="0"/>
            </a:spcBef>
            <a:spcAft>
              <a:spcPct val="35000"/>
            </a:spcAft>
          </a:pPr>
          <a:r>
            <a:rPr lang="fr-FR" sz="5900" kern="1200" dirty="0" smtClean="0"/>
            <a:t>.</a:t>
          </a:r>
          <a:endParaRPr lang="fr-FR" sz="5900" kern="1200" dirty="0"/>
        </a:p>
      </dsp:txBody>
      <dsp:txXfrm>
        <a:off x="656987" y="1623855"/>
        <a:ext cx="5415841" cy="1278252"/>
      </dsp:txXfrm>
    </dsp:sp>
    <dsp:sp modelId="{69ED78E0-4CF9-4B90-8A9C-F96C36BD5ECF}">
      <dsp:nvSpPr>
        <dsp:cNvPr id="0" name=""/>
        <dsp:cNvSpPr/>
      </dsp:nvSpPr>
      <dsp:spPr>
        <a:xfrm>
          <a:off x="1234439" y="3168174"/>
          <a:ext cx="6995160" cy="1357788"/>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lvl="0" algn="l" defTabSz="2622550">
            <a:lnSpc>
              <a:spcPct val="90000"/>
            </a:lnSpc>
            <a:spcBef>
              <a:spcPct val="0"/>
            </a:spcBef>
            <a:spcAft>
              <a:spcPct val="35000"/>
            </a:spcAft>
          </a:pPr>
          <a:r>
            <a:rPr lang="fr-FR" sz="5900" kern="1200" dirty="0" smtClean="0"/>
            <a:t>.</a:t>
          </a:r>
          <a:endParaRPr lang="fr-FR" sz="5900" kern="1200" dirty="0"/>
        </a:p>
      </dsp:txBody>
      <dsp:txXfrm>
        <a:off x="1274207" y="3207942"/>
        <a:ext cx="5415841" cy="1278252"/>
      </dsp:txXfrm>
    </dsp:sp>
    <dsp:sp modelId="{A1E1CD1C-33DD-4B9A-BF2C-6F8C3E205FB6}">
      <dsp:nvSpPr>
        <dsp:cNvPr id="0" name=""/>
        <dsp:cNvSpPr/>
      </dsp:nvSpPr>
      <dsp:spPr>
        <a:xfrm>
          <a:off x="6112597" y="1029656"/>
          <a:ext cx="882562" cy="882562"/>
        </a:xfrm>
        <a:prstGeom prst="downArrow">
          <a:avLst>
            <a:gd name="adj1" fmla="val 55000"/>
            <a:gd name="adj2" fmla="val 45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fr-FR" sz="3600" kern="1200"/>
        </a:p>
      </dsp:txBody>
      <dsp:txXfrm>
        <a:off x="6311173" y="1029656"/>
        <a:ext cx="485410" cy="664128"/>
      </dsp:txXfrm>
    </dsp:sp>
    <dsp:sp modelId="{3AF51B81-7D3C-4547-8881-FEE6F3A3C770}">
      <dsp:nvSpPr>
        <dsp:cNvPr id="0" name=""/>
        <dsp:cNvSpPr/>
      </dsp:nvSpPr>
      <dsp:spPr>
        <a:xfrm>
          <a:off x="6729817" y="2604691"/>
          <a:ext cx="882562" cy="882562"/>
        </a:xfrm>
        <a:prstGeom prst="downArrow">
          <a:avLst>
            <a:gd name="adj1" fmla="val 55000"/>
            <a:gd name="adj2" fmla="val 45000"/>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fr-FR" sz="3600" kern="1200"/>
        </a:p>
      </dsp:txBody>
      <dsp:txXfrm>
        <a:off x="6928393" y="2604691"/>
        <a:ext cx="485410" cy="6641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763AA6-7BEE-4901-A1AC-C8D9F8D42598}">
      <dsp:nvSpPr>
        <dsp:cNvPr id="0" name=""/>
        <dsp:cNvSpPr/>
      </dsp:nvSpPr>
      <dsp:spPr>
        <a:xfrm>
          <a:off x="0" y="543261"/>
          <a:ext cx="8229600" cy="8568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D9AF36-FE31-4D1A-98A0-382281F21DA7}">
      <dsp:nvSpPr>
        <dsp:cNvPr id="0" name=""/>
        <dsp:cNvSpPr/>
      </dsp:nvSpPr>
      <dsp:spPr>
        <a:xfrm>
          <a:off x="411480" y="41421"/>
          <a:ext cx="5760720" cy="100368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endParaRPr lang="fr-FR" sz="3400" kern="1200"/>
        </a:p>
      </dsp:txBody>
      <dsp:txXfrm>
        <a:off x="460476" y="90417"/>
        <a:ext cx="5662728" cy="905688"/>
      </dsp:txXfrm>
    </dsp:sp>
    <dsp:sp modelId="{5D40FFDE-741D-47FA-AEE1-1CF7124A573B}">
      <dsp:nvSpPr>
        <dsp:cNvPr id="0" name=""/>
        <dsp:cNvSpPr/>
      </dsp:nvSpPr>
      <dsp:spPr>
        <a:xfrm>
          <a:off x="0" y="2085501"/>
          <a:ext cx="8229600" cy="856800"/>
        </a:xfrm>
        <a:prstGeom prst="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sp>
    <dsp:sp modelId="{F5B82C25-0A74-4220-8DF0-867F89FA28A4}">
      <dsp:nvSpPr>
        <dsp:cNvPr id="0" name=""/>
        <dsp:cNvSpPr/>
      </dsp:nvSpPr>
      <dsp:spPr>
        <a:xfrm>
          <a:off x="411480" y="1583661"/>
          <a:ext cx="5760720" cy="1003680"/>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endParaRPr lang="fr-FR" sz="3400" kern="1200"/>
        </a:p>
      </dsp:txBody>
      <dsp:txXfrm>
        <a:off x="460476" y="1632657"/>
        <a:ext cx="5662728" cy="905688"/>
      </dsp:txXfrm>
    </dsp:sp>
    <dsp:sp modelId="{1245B93F-8C9E-487F-9CA0-463812A07B04}">
      <dsp:nvSpPr>
        <dsp:cNvPr id="0" name=""/>
        <dsp:cNvSpPr/>
      </dsp:nvSpPr>
      <dsp:spPr>
        <a:xfrm>
          <a:off x="0" y="3627741"/>
          <a:ext cx="8229600" cy="856800"/>
        </a:xfrm>
        <a:prstGeom prst="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sp>
    <dsp:sp modelId="{17BD1346-ECA9-44EF-A186-A49C6D043D98}">
      <dsp:nvSpPr>
        <dsp:cNvPr id="0" name=""/>
        <dsp:cNvSpPr/>
      </dsp:nvSpPr>
      <dsp:spPr>
        <a:xfrm>
          <a:off x="411480" y="3125901"/>
          <a:ext cx="5760720" cy="100368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endParaRPr lang="fr-FR" sz="3400" kern="1200"/>
        </a:p>
      </dsp:txBody>
      <dsp:txXfrm>
        <a:off x="460476" y="3174897"/>
        <a:ext cx="5662728" cy="90568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64A4008-E61F-4E66-9DFA-85DBF853C9E9}" type="datetimeFigureOut">
              <a:rPr lang="fr-FR" smtClean="0"/>
              <a:t>11/02/2020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AE16F5-C411-4142-B48C-E789BA6CCD22}" type="slidenum">
              <a:rPr lang="fr-FR" smtClean="0"/>
              <a:t>‹N°›</a:t>
            </a:fld>
            <a:endParaRPr lang="fr-FR"/>
          </a:p>
        </p:txBody>
      </p:sp>
    </p:spTree>
    <p:extLst>
      <p:ext uri="{BB962C8B-B14F-4D97-AF65-F5344CB8AC3E}">
        <p14:creationId xmlns:p14="http://schemas.microsoft.com/office/powerpoint/2010/main" val="1030931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64A4008-E61F-4E66-9DFA-85DBF853C9E9}" type="datetimeFigureOut">
              <a:rPr lang="fr-FR" smtClean="0"/>
              <a:t>11/02/2020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AE16F5-C411-4142-B48C-E789BA6CCD22}" type="slidenum">
              <a:rPr lang="fr-FR" smtClean="0"/>
              <a:t>‹N°›</a:t>
            </a:fld>
            <a:endParaRPr lang="fr-FR"/>
          </a:p>
        </p:txBody>
      </p:sp>
    </p:spTree>
    <p:extLst>
      <p:ext uri="{BB962C8B-B14F-4D97-AF65-F5344CB8AC3E}">
        <p14:creationId xmlns:p14="http://schemas.microsoft.com/office/powerpoint/2010/main" val="3719738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64A4008-E61F-4E66-9DFA-85DBF853C9E9}" type="datetimeFigureOut">
              <a:rPr lang="fr-FR" smtClean="0"/>
              <a:t>11/02/2020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AE16F5-C411-4142-B48C-E789BA6CCD22}" type="slidenum">
              <a:rPr lang="fr-FR" smtClean="0"/>
              <a:t>‹N°›</a:t>
            </a:fld>
            <a:endParaRPr lang="fr-FR"/>
          </a:p>
        </p:txBody>
      </p:sp>
    </p:spTree>
    <p:extLst>
      <p:ext uri="{BB962C8B-B14F-4D97-AF65-F5344CB8AC3E}">
        <p14:creationId xmlns:p14="http://schemas.microsoft.com/office/powerpoint/2010/main" val="1083516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64A4008-E61F-4E66-9DFA-85DBF853C9E9}" type="datetimeFigureOut">
              <a:rPr lang="fr-FR" smtClean="0"/>
              <a:t>11/02/2020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AE16F5-C411-4142-B48C-E789BA6CCD22}" type="slidenum">
              <a:rPr lang="fr-FR" smtClean="0"/>
              <a:t>‹N°›</a:t>
            </a:fld>
            <a:endParaRPr lang="fr-FR"/>
          </a:p>
        </p:txBody>
      </p:sp>
    </p:spTree>
    <p:extLst>
      <p:ext uri="{BB962C8B-B14F-4D97-AF65-F5344CB8AC3E}">
        <p14:creationId xmlns:p14="http://schemas.microsoft.com/office/powerpoint/2010/main" val="1737515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64A4008-E61F-4E66-9DFA-85DBF853C9E9}" type="datetimeFigureOut">
              <a:rPr lang="fr-FR" smtClean="0"/>
              <a:t>11/02/2020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AE16F5-C411-4142-B48C-E789BA6CCD22}" type="slidenum">
              <a:rPr lang="fr-FR" smtClean="0"/>
              <a:t>‹N°›</a:t>
            </a:fld>
            <a:endParaRPr lang="fr-FR"/>
          </a:p>
        </p:txBody>
      </p:sp>
    </p:spTree>
    <p:extLst>
      <p:ext uri="{BB962C8B-B14F-4D97-AF65-F5344CB8AC3E}">
        <p14:creationId xmlns:p14="http://schemas.microsoft.com/office/powerpoint/2010/main" val="1189958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64A4008-E61F-4E66-9DFA-85DBF853C9E9}" type="datetimeFigureOut">
              <a:rPr lang="fr-FR" smtClean="0"/>
              <a:t>11/02/2020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AAE16F5-C411-4142-B48C-E789BA6CCD22}" type="slidenum">
              <a:rPr lang="fr-FR" smtClean="0"/>
              <a:t>‹N°›</a:t>
            </a:fld>
            <a:endParaRPr lang="fr-FR"/>
          </a:p>
        </p:txBody>
      </p:sp>
    </p:spTree>
    <p:extLst>
      <p:ext uri="{BB962C8B-B14F-4D97-AF65-F5344CB8AC3E}">
        <p14:creationId xmlns:p14="http://schemas.microsoft.com/office/powerpoint/2010/main" val="3920555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64A4008-E61F-4E66-9DFA-85DBF853C9E9}" type="datetimeFigureOut">
              <a:rPr lang="fr-FR" smtClean="0"/>
              <a:t>11/02/2020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AAE16F5-C411-4142-B48C-E789BA6CCD22}" type="slidenum">
              <a:rPr lang="fr-FR" smtClean="0"/>
              <a:t>‹N°›</a:t>
            </a:fld>
            <a:endParaRPr lang="fr-FR"/>
          </a:p>
        </p:txBody>
      </p:sp>
    </p:spTree>
    <p:extLst>
      <p:ext uri="{BB962C8B-B14F-4D97-AF65-F5344CB8AC3E}">
        <p14:creationId xmlns:p14="http://schemas.microsoft.com/office/powerpoint/2010/main" val="2150003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64A4008-E61F-4E66-9DFA-85DBF853C9E9}" type="datetimeFigureOut">
              <a:rPr lang="fr-FR" smtClean="0"/>
              <a:t>11/02/2020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AAE16F5-C411-4142-B48C-E789BA6CCD22}" type="slidenum">
              <a:rPr lang="fr-FR" smtClean="0"/>
              <a:t>‹N°›</a:t>
            </a:fld>
            <a:endParaRPr lang="fr-FR"/>
          </a:p>
        </p:txBody>
      </p:sp>
    </p:spTree>
    <p:extLst>
      <p:ext uri="{BB962C8B-B14F-4D97-AF65-F5344CB8AC3E}">
        <p14:creationId xmlns:p14="http://schemas.microsoft.com/office/powerpoint/2010/main" val="4268362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64A4008-E61F-4E66-9DFA-85DBF853C9E9}" type="datetimeFigureOut">
              <a:rPr lang="fr-FR" smtClean="0"/>
              <a:t>11/02/2020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AAE16F5-C411-4142-B48C-E789BA6CCD22}" type="slidenum">
              <a:rPr lang="fr-FR" smtClean="0"/>
              <a:t>‹N°›</a:t>
            </a:fld>
            <a:endParaRPr lang="fr-FR"/>
          </a:p>
        </p:txBody>
      </p:sp>
    </p:spTree>
    <p:extLst>
      <p:ext uri="{BB962C8B-B14F-4D97-AF65-F5344CB8AC3E}">
        <p14:creationId xmlns:p14="http://schemas.microsoft.com/office/powerpoint/2010/main" val="817869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64A4008-E61F-4E66-9DFA-85DBF853C9E9}" type="datetimeFigureOut">
              <a:rPr lang="fr-FR" smtClean="0"/>
              <a:t>11/02/2020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AAE16F5-C411-4142-B48C-E789BA6CCD22}" type="slidenum">
              <a:rPr lang="fr-FR" smtClean="0"/>
              <a:t>‹N°›</a:t>
            </a:fld>
            <a:endParaRPr lang="fr-FR"/>
          </a:p>
        </p:txBody>
      </p:sp>
    </p:spTree>
    <p:extLst>
      <p:ext uri="{BB962C8B-B14F-4D97-AF65-F5344CB8AC3E}">
        <p14:creationId xmlns:p14="http://schemas.microsoft.com/office/powerpoint/2010/main" val="3645570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64A4008-E61F-4E66-9DFA-85DBF853C9E9}" type="datetimeFigureOut">
              <a:rPr lang="fr-FR" smtClean="0"/>
              <a:t>11/02/2020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AAE16F5-C411-4142-B48C-E789BA6CCD22}" type="slidenum">
              <a:rPr lang="fr-FR" smtClean="0"/>
              <a:t>‹N°›</a:t>
            </a:fld>
            <a:endParaRPr lang="fr-FR"/>
          </a:p>
        </p:txBody>
      </p:sp>
    </p:spTree>
    <p:extLst>
      <p:ext uri="{BB962C8B-B14F-4D97-AF65-F5344CB8AC3E}">
        <p14:creationId xmlns:p14="http://schemas.microsoft.com/office/powerpoint/2010/main" val="2082367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A4008-E61F-4E66-9DFA-85DBF853C9E9}" type="datetimeFigureOut">
              <a:rPr lang="fr-FR" smtClean="0"/>
              <a:t>11/02/2020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E16F5-C411-4142-B48C-E789BA6CCD22}" type="slidenum">
              <a:rPr lang="fr-FR" smtClean="0"/>
              <a:t>‹N°›</a:t>
            </a:fld>
            <a:endParaRPr lang="fr-FR"/>
          </a:p>
        </p:txBody>
      </p:sp>
    </p:spTree>
    <p:extLst>
      <p:ext uri="{BB962C8B-B14F-4D97-AF65-F5344CB8AC3E}">
        <p14:creationId xmlns:p14="http://schemas.microsoft.com/office/powerpoint/2010/main" val="1644382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683568" y="1772816"/>
            <a:ext cx="7772400" cy="1470025"/>
          </a:xfrm>
        </p:spPr>
        <p:txBody>
          <a:bodyPr>
            <a:noAutofit/>
          </a:bodyPr>
          <a:lstStyle/>
          <a:p>
            <a:r>
              <a:rPr lang="fr-FR" sz="2800" dirty="0"/>
              <a:t/>
            </a:r>
            <a:br>
              <a:rPr lang="fr-FR" sz="2800" dirty="0"/>
            </a:br>
            <a:r>
              <a:rPr lang="fr-FR" sz="2800" dirty="0"/>
              <a:t> </a:t>
            </a:r>
            <a:r>
              <a:rPr lang="fr-FR" sz="2800" b="1" dirty="0" smtClean="0"/>
              <a:t> </a:t>
            </a:r>
            <a:r>
              <a:rPr lang="fr-FR" sz="3200" b="1" dirty="0" smtClean="0"/>
              <a:t>Changement </a:t>
            </a:r>
            <a:r>
              <a:rPr lang="fr-FR" sz="3200" b="1" dirty="0"/>
              <a:t>global et migrations environnementales </a:t>
            </a:r>
            <a:r>
              <a:rPr lang="fr-FR" sz="2800" dirty="0"/>
              <a:t>	</a:t>
            </a:r>
          </a:p>
        </p:txBody>
      </p:sp>
      <p:sp>
        <p:nvSpPr>
          <p:cNvPr id="3" name="Espace réservé du contenu 2"/>
          <p:cNvSpPr>
            <a:spLocks noGrp="1"/>
          </p:cNvSpPr>
          <p:nvPr>
            <p:ph type="subTitle" idx="1"/>
          </p:nvPr>
        </p:nvSpPr>
        <p:spPr>
          <a:xfrm>
            <a:off x="1043608" y="3284984"/>
            <a:ext cx="7416824" cy="1415008"/>
          </a:xfrm>
        </p:spPr>
        <p:txBody>
          <a:bodyPr>
            <a:normAutofit fontScale="25000" lnSpcReduction="20000"/>
          </a:bodyPr>
          <a:lstStyle/>
          <a:p>
            <a:r>
              <a:rPr lang="fr-FR" sz="11200" b="1" dirty="0" smtClean="0">
                <a:solidFill>
                  <a:schemeClr val="tx2">
                    <a:lumMod val="50000"/>
                  </a:schemeClr>
                </a:solidFill>
              </a:rPr>
              <a:t>Intervention de François </a:t>
            </a:r>
            <a:r>
              <a:rPr lang="fr-FR" sz="11200" b="1" dirty="0" err="1" smtClean="0">
                <a:solidFill>
                  <a:schemeClr val="tx2">
                    <a:lumMod val="50000"/>
                  </a:schemeClr>
                </a:solidFill>
              </a:rPr>
              <a:t>Gemenne</a:t>
            </a:r>
            <a:endParaRPr lang="fr-FR" sz="11200" b="1" dirty="0" smtClean="0">
              <a:solidFill>
                <a:schemeClr val="tx2">
                  <a:lumMod val="50000"/>
                </a:schemeClr>
              </a:solidFill>
            </a:endParaRPr>
          </a:p>
          <a:p>
            <a:endParaRPr lang="fr-FR" sz="6400" b="1" dirty="0">
              <a:solidFill>
                <a:schemeClr val="tx2">
                  <a:lumMod val="50000"/>
                </a:schemeClr>
              </a:solidFill>
            </a:endParaRPr>
          </a:p>
          <a:p>
            <a:r>
              <a:rPr lang="fr-FR" sz="6400" b="1" dirty="0">
                <a:solidFill>
                  <a:schemeClr val="tx2">
                    <a:lumMod val="50000"/>
                  </a:schemeClr>
                </a:solidFill>
              </a:rPr>
              <a:t> </a:t>
            </a:r>
            <a:r>
              <a:rPr lang="fr-FR" sz="6400" b="1" dirty="0" smtClean="0">
                <a:solidFill>
                  <a:schemeClr val="tx2">
                    <a:lumMod val="50000"/>
                  </a:schemeClr>
                </a:solidFill>
              </a:rPr>
              <a:t>Professeur à l’Université de Liège, spécialiste </a:t>
            </a:r>
            <a:r>
              <a:rPr lang="fr-FR" sz="6400" b="1" dirty="0">
                <a:solidFill>
                  <a:schemeClr val="tx2">
                    <a:lumMod val="50000"/>
                  </a:schemeClr>
                </a:solidFill>
              </a:rPr>
              <a:t>en géopolitique de l’environnement, membre du GIEC et directeur du projet « Politiques de la terre à l’épreuve de l’Anthropocène » au </a:t>
            </a:r>
            <a:r>
              <a:rPr lang="fr-FR" sz="6400" b="1" dirty="0" err="1">
                <a:solidFill>
                  <a:schemeClr val="tx2">
                    <a:lumMod val="50000"/>
                  </a:schemeClr>
                </a:solidFill>
              </a:rPr>
              <a:t>Médialab</a:t>
            </a:r>
            <a:r>
              <a:rPr lang="fr-FR" sz="6400" b="1" dirty="0">
                <a:solidFill>
                  <a:schemeClr val="tx2">
                    <a:lumMod val="50000"/>
                  </a:schemeClr>
                </a:solidFill>
              </a:rPr>
              <a:t> de Sciences Po. 	</a:t>
            </a:r>
          </a:p>
          <a:p>
            <a:r>
              <a:rPr lang="fr-FR" sz="6400" b="1" dirty="0">
                <a:solidFill>
                  <a:schemeClr val="tx2">
                    <a:lumMod val="50000"/>
                  </a:schemeClr>
                </a:solidFill>
              </a:rPr>
              <a:t>	</a:t>
            </a:r>
            <a:endParaRPr lang="fr-FR" sz="6400" b="1" dirty="0" smtClean="0">
              <a:solidFill>
                <a:schemeClr val="tx2">
                  <a:lumMod val="50000"/>
                </a:schemeClr>
              </a:solidFill>
            </a:endParaRPr>
          </a:p>
          <a:p>
            <a:r>
              <a:rPr lang="fr-FR" sz="6400" b="1" dirty="0" smtClean="0">
                <a:solidFill>
                  <a:schemeClr val="tx2">
                    <a:lumMod val="50000"/>
                  </a:schemeClr>
                </a:solidFill>
              </a:rPr>
              <a:t>Conférences inter académiques Lettres-Histoire</a:t>
            </a:r>
          </a:p>
          <a:p>
            <a:r>
              <a:rPr lang="fr-FR" sz="6400" b="1" dirty="0" smtClean="0">
                <a:solidFill>
                  <a:schemeClr val="tx2">
                    <a:lumMod val="50000"/>
                  </a:schemeClr>
                </a:solidFill>
              </a:rPr>
              <a:t>Vendredi 24 janvier2020, Lycée léonard De Vinci- Levallois-Perret</a:t>
            </a:r>
            <a:endParaRPr lang="fr-FR" sz="6400" b="1" dirty="0">
              <a:solidFill>
                <a:schemeClr val="tx2">
                  <a:lumMod val="50000"/>
                </a:schemeClr>
              </a:solidFill>
            </a:endParaRPr>
          </a:p>
          <a:p>
            <a:endParaRPr lang="fr-FR" dirty="0"/>
          </a:p>
        </p:txBody>
      </p:sp>
      <p:sp>
        <p:nvSpPr>
          <p:cNvPr id="5" name="AutoShape 2" descr="Académies de Paris, Versailles et Crétei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ZoneTexte 5"/>
          <p:cNvSpPr txBox="1"/>
          <p:nvPr/>
        </p:nvSpPr>
        <p:spPr>
          <a:xfrm>
            <a:off x="5220072" y="5661248"/>
            <a:ext cx="3528392" cy="369332"/>
          </a:xfrm>
          <a:prstGeom prst="rect">
            <a:avLst/>
          </a:prstGeom>
          <a:noFill/>
        </p:spPr>
        <p:txBody>
          <a:bodyPr wrap="square" rtlCol="0">
            <a:spAutoFit/>
          </a:bodyPr>
          <a:lstStyle/>
          <a:p>
            <a:endParaRPr lang="fr-FR" dirty="0"/>
          </a:p>
        </p:txBody>
      </p:sp>
      <p:pic>
        <p:nvPicPr>
          <p:cNvPr id="3075" name="Picture 3" descr="C:\Users\fcherara\Pictures\Creteil Paris Versaill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5311601"/>
            <a:ext cx="3224121" cy="143795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fcherara\Pictures\LH.png"/>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07975" y="5829693"/>
            <a:ext cx="2857143" cy="647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1807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648127286"/>
              </p:ext>
            </p:extLst>
          </p:nvPr>
        </p:nvGraphicFramePr>
        <p:xfrm>
          <a:off x="395536" y="620688"/>
          <a:ext cx="8352928" cy="5516880"/>
        </p:xfrm>
        <a:graphic>
          <a:graphicData uri="http://schemas.openxmlformats.org/drawingml/2006/table">
            <a:tbl>
              <a:tblPr firstRow="1" bandRow="1">
                <a:tableStyleId>{F5AB1C69-6EDB-4FF4-983F-18BD219EF322}</a:tableStyleId>
              </a:tblPr>
              <a:tblGrid>
                <a:gridCol w="4176464">
                  <a:extLst>
                    <a:ext uri="{9D8B030D-6E8A-4147-A177-3AD203B41FA5}">
                      <a16:colId xmlns:a16="http://schemas.microsoft.com/office/drawing/2014/main" val="20000"/>
                    </a:ext>
                  </a:extLst>
                </a:gridCol>
                <a:gridCol w="4176464">
                  <a:extLst>
                    <a:ext uri="{9D8B030D-6E8A-4147-A177-3AD203B41FA5}">
                      <a16:colId xmlns:a16="http://schemas.microsoft.com/office/drawing/2014/main" val="20001"/>
                    </a:ext>
                  </a:extLst>
                </a:gridCol>
              </a:tblGrid>
              <a:tr h="738806">
                <a:tc>
                  <a:txBody>
                    <a:bodyPr/>
                    <a:lstStyle/>
                    <a:p>
                      <a:pPr algn="ctr"/>
                      <a:r>
                        <a:rPr lang="fr-FR" sz="1400" kern="1200" dirty="0" smtClean="0">
                          <a:effectLst/>
                        </a:rPr>
                        <a:t>2</a:t>
                      </a:r>
                      <a:r>
                        <a:rPr lang="fr-FR" sz="1400" kern="1200" baseline="30000" dirty="0" smtClean="0">
                          <a:effectLst/>
                        </a:rPr>
                        <a:t>nde</a:t>
                      </a:r>
                      <a:r>
                        <a:rPr lang="fr-FR" sz="1400" kern="1200" dirty="0" smtClean="0">
                          <a:effectLst/>
                        </a:rPr>
                        <a:t> Bac Pro – programme de géographie</a:t>
                      </a:r>
                    </a:p>
                    <a:p>
                      <a:pPr algn="ctr"/>
                      <a:endParaRPr lang="fr-FR" sz="1400" kern="1200" dirty="0" smtClean="0">
                        <a:effectLst/>
                      </a:endParaRPr>
                    </a:p>
                    <a:p>
                      <a:pPr algn="ctr"/>
                      <a:r>
                        <a:rPr lang="fr-FR" sz="1400" kern="1200" dirty="0" smtClean="0">
                          <a:effectLst/>
                        </a:rPr>
                        <a:t>Production mondiale et circulation des personnes, des biens et des informations</a:t>
                      </a:r>
                      <a:endParaRPr lang="fr-FR" sz="1400" b="1" kern="1200" dirty="0" smtClean="0">
                        <a:solidFill>
                          <a:schemeClr val="lt1"/>
                        </a:solidFill>
                        <a:effectLst/>
                        <a:latin typeface="+mn-lt"/>
                        <a:ea typeface="+mn-ea"/>
                        <a:cs typeface="+mn-cs"/>
                      </a:endParaRPr>
                    </a:p>
                  </a:txBody>
                  <a:tcPr/>
                </a:tc>
                <a:tc>
                  <a:txBody>
                    <a:bodyPr/>
                    <a:lstStyle/>
                    <a:p>
                      <a:pPr algn="ctr"/>
                      <a:r>
                        <a:rPr lang="fr-FR" sz="1600" kern="1200" dirty="0" smtClean="0">
                          <a:effectLst/>
                        </a:rPr>
                        <a:t>CAP – Programme de géographie </a:t>
                      </a:r>
                    </a:p>
                    <a:p>
                      <a:pPr algn="ctr"/>
                      <a:endParaRPr lang="fr-FR" sz="1600" kern="1200" dirty="0" smtClean="0">
                        <a:effectLst/>
                      </a:endParaRPr>
                    </a:p>
                    <a:p>
                      <a:pPr algn="ctr"/>
                      <a:r>
                        <a:rPr lang="fr-FR" sz="1600" u="none" strike="noStrike" kern="1200" baseline="0" dirty="0" smtClean="0"/>
                        <a:t>Transports, mobilités et espaces urbains </a:t>
                      </a:r>
                      <a:r>
                        <a:rPr lang="fr-FR" sz="1800" u="none" strike="noStrike" kern="1200" baseline="0" dirty="0" smtClean="0"/>
                        <a:t>		</a:t>
                      </a:r>
                    </a:p>
                    <a:p>
                      <a:pPr algn="ctr"/>
                      <a:endParaRPr lang="fr-FR" sz="1400" b="1" kern="1200" dirty="0" smtClean="0">
                        <a:solidFill>
                          <a:schemeClr val="lt1"/>
                        </a:solidFill>
                        <a:effectLst/>
                        <a:latin typeface="+mn-lt"/>
                        <a:ea typeface="+mn-ea"/>
                        <a:cs typeface="+mn-cs"/>
                      </a:endParaRPr>
                    </a:p>
                  </a:txBody>
                  <a:tcPr/>
                </a:tc>
                <a:extLst>
                  <a:ext uri="{0D108BD9-81ED-4DB2-BD59-A6C34878D82A}">
                    <a16:rowId xmlns:a16="http://schemas.microsoft.com/office/drawing/2014/main" val="10000"/>
                  </a:ext>
                </a:extLst>
              </a:tr>
              <a:tr h="34131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kern="1200" dirty="0" smtClean="0">
                          <a:effectLst/>
                        </a:rPr>
                        <a:t>Thème 2 : Une circulation croissante et diverse des personnes à l’échelle mondiale</a:t>
                      </a:r>
                      <a:endParaRPr lang="fr-FR" sz="1400" b="1" kern="1200" dirty="0" smtClean="0">
                        <a:solidFill>
                          <a:schemeClr val="dk1"/>
                        </a:solidFill>
                        <a:effectLst/>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u="none" strike="noStrike" kern="1200" baseline="0" dirty="0" smtClean="0"/>
                        <a:t>Thème 1 : Transports et mobilités </a:t>
                      </a:r>
                      <a:endParaRPr lang="fr-FR" sz="1400" b="1" kern="1200" dirty="0" smtClean="0">
                        <a:solidFill>
                          <a:schemeClr val="tx1"/>
                        </a:solidFill>
                        <a:effectLst/>
                        <a:latin typeface="+mn-lt"/>
                        <a:ea typeface="+mn-ea"/>
                        <a:cs typeface="+mn-cs"/>
                      </a:endParaRPr>
                    </a:p>
                  </a:txBody>
                  <a:tcPr/>
                </a:tc>
                <a:extLst>
                  <a:ext uri="{0D108BD9-81ED-4DB2-BD59-A6C34878D82A}">
                    <a16:rowId xmlns:a16="http://schemas.microsoft.com/office/drawing/2014/main" val="10001"/>
                  </a:ext>
                </a:extLst>
              </a:tr>
              <a:tr h="1347235">
                <a:tc>
                  <a:txBody>
                    <a:bodyPr/>
                    <a:lstStyle/>
                    <a:p>
                      <a:pPr algn="ctr"/>
                      <a:r>
                        <a:rPr lang="fr-FR" sz="1400" kern="1200" dirty="0" smtClean="0">
                          <a:effectLst/>
                        </a:rPr>
                        <a:t>circulations humaines des XVIe et XVIIIe siècles </a:t>
                      </a:r>
                    </a:p>
                    <a:p>
                      <a:pPr algn="ctr"/>
                      <a:endParaRPr lang="fr-FR" sz="1400" kern="1200" dirty="0" smtClean="0">
                        <a:effectLst/>
                      </a:endParaRPr>
                    </a:p>
                    <a:p>
                      <a:pPr algn="ctr"/>
                      <a:r>
                        <a:rPr lang="fr-FR" sz="1400" kern="1200" dirty="0" smtClean="0">
                          <a:effectLst/>
                        </a:rPr>
                        <a:t>Les enjeux des circulations de personnes dans le monde </a:t>
                      </a:r>
                    </a:p>
                    <a:p>
                      <a:pPr algn="ctr"/>
                      <a:r>
                        <a:rPr lang="fr-FR" sz="1400" kern="1200" dirty="0" smtClean="0">
                          <a:effectLst/>
                        </a:rPr>
                        <a:t>la diversité des types de mobilité  : (environnementales)</a:t>
                      </a:r>
                      <a:endParaRPr lang="fr-FR" sz="1400" dirty="0"/>
                    </a:p>
                  </a:txBody>
                  <a:tcPr/>
                </a:tc>
                <a:tc>
                  <a:txBody>
                    <a:bodyPr/>
                    <a:lstStyle/>
                    <a:p>
                      <a:endParaRPr lang="fr-FR" sz="1200" u="none" strike="noStrike" kern="1200" baseline="0" dirty="0" smtClean="0"/>
                    </a:p>
                    <a:p>
                      <a:pPr algn="ctr"/>
                      <a:r>
                        <a:rPr lang="fr-FR" sz="1400" u="none" strike="noStrike" kern="1200" baseline="0" dirty="0" smtClean="0"/>
                        <a:t>Les motifs de déplacement des personnes à l’échelle mondiale sont divers : travail, conflits, contraintes économiques, politiques ou environnementales, études, tourisme… </a:t>
                      </a:r>
                    </a:p>
                    <a:p>
                      <a:pPr algn="ctr"/>
                      <a:r>
                        <a:rPr lang="fr-FR" sz="1400" u="none" strike="noStrike" kern="1200" baseline="0" dirty="0" smtClean="0"/>
                        <a:t>	</a:t>
                      </a:r>
                    </a:p>
                    <a:p>
                      <a:pPr algn="ctr"/>
                      <a:r>
                        <a:rPr lang="fr-FR" sz="1400" u="none" strike="noStrike" kern="1200" baseline="0" dirty="0" smtClean="0"/>
                        <a:t>Nombreuses conséquences sur les territoires et leurs habitants, notamment environnementales. </a:t>
                      </a:r>
                    </a:p>
                    <a:p>
                      <a:r>
                        <a:rPr lang="fr-FR" sz="1200" u="none" strike="noStrike" kern="1200" baseline="0" dirty="0" smtClean="0"/>
                        <a:t>	</a:t>
                      </a:r>
                      <a:endParaRPr lang="fr-FR" sz="1200" b="0" i="0" u="none" strike="noStrike" kern="1200" baseline="0" dirty="0" smtClean="0">
                        <a:solidFill>
                          <a:schemeClr val="dk1"/>
                        </a:solidFill>
                        <a:latin typeface="+mn-lt"/>
                        <a:ea typeface="+mn-ea"/>
                        <a:cs typeface="+mn-cs"/>
                      </a:endParaRPr>
                    </a:p>
                  </a:txBody>
                  <a:tcPr/>
                </a:tc>
                <a:extLst>
                  <a:ext uri="{0D108BD9-81ED-4DB2-BD59-A6C34878D82A}">
                    <a16:rowId xmlns:a16="http://schemas.microsoft.com/office/drawing/2014/main" val="10002"/>
                  </a:ext>
                </a:extLst>
              </a:tr>
              <a:tr h="10430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400" kern="12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400" kern="1200" dirty="0" smtClean="0">
                          <a:effectLst/>
                        </a:rPr>
                        <a:t>« comprendre le lien entre transport et changement climatique » </a:t>
                      </a:r>
                    </a:p>
                    <a:p>
                      <a:pPr marL="0" marR="0" indent="0" algn="ctr" defTabSz="914400" rtl="0" eaLnBrk="1" fontAlgn="auto" latinLnBrk="0" hangingPunct="1">
                        <a:lnSpc>
                          <a:spcPct val="100000"/>
                        </a:lnSpc>
                        <a:spcBef>
                          <a:spcPts val="0"/>
                        </a:spcBef>
                        <a:spcAft>
                          <a:spcPts val="0"/>
                        </a:spcAft>
                        <a:buClrTx/>
                        <a:buSzTx/>
                        <a:buFontTx/>
                        <a:buNone/>
                        <a:tabLst/>
                        <a:defRPr/>
                      </a:pPr>
                      <a:r>
                        <a:rPr lang="fr-FR" sz="1400" kern="1200" dirty="0" smtClean="0">
                          <a:effectLst/>
                        </a:rPr>
                        <a:t>« Connaître et comprendre les objectifs du développement durable tels que définis par l’UNESCO. » </a:t>
                      </a:r>
                    </a:p>
                    <a:p>
                      <a:pPr algn="ctr"/>
                      <a:endParaRPr lang="fr-FR" sz="1400" dirty="0"/>
                    </a:p>
                  </a:txBody>
                  <a:tcPr/>
                </a:tc>
                <a:tc>
                  <a:txBody>
                    <a:bodyPr/>
                    <a:lstStyle/>
                    <a:p>
                      <a:endParaRPr lang="fr-FR" sz="1200" u="none" strike="noStrike" kern="1200" baseline="0" dirty="0" smtClean="0"/>
                    </a:p>
                    <a:p>
                      <a:endParaRPr lang="fr-FR" sz="1200" u="none" strike="noStrike" kern="1200" baseline="0" dirty="0" smtClean="0"/>
                    </a:p>
                    <a:p>
                      <a:pPr algn="ctr"/>
                      <a:r>
                        <a:rPr lang="fr-FR" sz="1400" u="none" strike="noStrike" kern="1200" baseline="0" dirty="0" smtClean="0"/>
                        <a:t>« Comprendre les liens entre les formes de mobilité et le changement climatique (le changement climatique comme facteur de mobilités nouvelles et remise en cause de certaines mobilités). »</a:t>
                      </a:r>
                    </a:p>
                    <a:p>
                      <a:pPr algn="ctr"/>
                      <a:r>
                        <a:rPr lang="fr-FR" sz="1400" u="none" strike="noStrike" kern="1200" baseline="0" dirty="0" smtClean="0"/>
                        <a:t>	</a:t>
                      </a:r>
                    </a:p>
                    <a:p>
                      <a:pPr algn="ctr"/>
                      <a:endParaRPr lang="fr-FR" sz="1200" dirty="0"/>
                    </a:p>
                  </a:txBody>
                  <a:tcPr/>
                </a:tc>
                <a:extLst>
                  <a:ext uri="{0D108BD9-81ED-4DB2-BD59-A6C34878D82A}">
                    <a16:rowId xmlns:a16="http://schemas.microsoft.com/office/drawing/2014/main" val="10003"/>
                  </a:ext>
                </a:extLst>
              </a:tr>
            </a:tbl>
          </a:graphicData>
        </a:graphic>
      </p:graphicFrame>
      <p:cxnSp>
        <p:nvCxnSpPr>
          <p:cNvPr id="3" name="Connecteur droit avec flèche 2"/>
          <p:cNvCxnSpPr/>
          <p:nvPr/>
        </p:nvCxnSpPr>
        <p:spPr>
          <a:xfrm>
            <a:off x="3563888" y="4437112"/>
            <a:ext cx="1872208" cy="0"/>
          </a:xfrm>
          <a:prstGeom prst="straightConnector1">
            <a:avLst/>
          </a:prstGeom>
          <a:ln w="571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799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37068816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918917" y="1772816"/>
            <a:ext cx="6336704" cy="1015663"/>
          </a:xfrm>
          <a:prstGeom prst="rect">
            <a:avLst/>
          </a:prstGeom>
          <a:noFill/>
        </p:spPr>
        <p:txBody>
          <a:bodyPr wrap="square" rtlCol="0">
            <a:spAutoFit/>
          </a:bodyPr>
          <a:lstStyle/>
          <a:p>
            <a:pPr algn="ctr"/>
            <a:r>
              <a:rPr lang="fr-FR" sz="2000" b="1" dirty="0" smtClean="0">
                <a:solidFill>
                  <a:schemeClr val="bg1"/>
                </a:solidFill>
                <a:latin typeface="Arial Narrow" panose="020B0606020202030204" pitchFamily="34" charset="0"/>
              </a:rPr>
              <a:t>Catastrophes naturelles, recherche d’un meilleur confort, exode rural?  clarifier </a:t>
            </a:r>
            <a:r>
              <a:rPr lang="fr-FR" sz="2000" b="1" dirty="0">
                <a:solidFill>
                  <a:schemeClr val="bg1"/>
                </a:solidFill>
                <a:latin typeface="Arial Narrow" panose="020B0606020202030204" pitchFamily="34" charset="0"/>
              </a:rPr>
              <a:t>ce qu’on entend par </a:t>
            </a:r>
            <a:r>
              <a:rPr lang="fr-FR" sz="2000" b="1" dirty="0" smtClean="0">
                <a:solidFill>
                  <a:schemeClr val="bg1"/>
                </a:solidFill>
                <a:latin typeface="Arial Narrow" panose="020B0606020202030204" pitchFamily="34" charset="0"/>
              </a:rPr>
              <a:t>migration </a:t>
            </a:r>
            <a:r>
              <a:rPr lang="fr-FR" sz="2000" b="1" dirty="0" smtClean="0">
                <a:solidFill>
                  <a:schemeClr val="bg1"/>
                </a:solidFill>
                <a:latin typeface="Arial Narrow" panose="020B0606020202030204" pitchFamily="34" charset="0"/>
              </a:rPr>
              <a:t>Environnementale </a:t>
            </a:r>
            <a:endParaRPr lang="fr-FR" sz="2000" b="1" dirty="0">
              <a:solidFill>
                <a:schemeClr val="bg1"/>
              </a:solidFill>
            </a:endParaRPr>
          </a:p>
        </p:txBody>
      </p:sp>
      <p:sp>
        <p:nvSpPr>
          <p:cNvPr id="6" name="ZoneTexte 5"/>
          <p:cNvSpPr txBox="1"/>
          <p:nvPr/>
        </p:nvSpPr>
        <p:spPr>
          <a:xfrm>
            <a:off x="1619672" y="3511927"/>
            <a:ext cx="6336704" cy="923330"/>
          </a:xfrm>
          <a:prstGeom prst="rect">
            <a:avLst/>
          </a:prstGeom>
          <a:noFill/>
        </p:spPr>
        <p:txBody>
          <a:bodyPr wrap="square" rtlCol="0">
            <a:spAutoFit/>
          </a:bodyPr>
          <a:lstStyle/>
          <a:p>
            <a:r>
              <a:rPr lang="fr-FR" b="1" dirty="0" smtClean="0">
                <a:solidFill>
                  <a:schemeClr val="bg1"/>
                </a:solidFill>
              </a:rPr>
              <a:t>Quelle articulation des causes environnementales , politiques, socio-économiques, psychologiques  ? mettre à jour l’aspect </a:t>
            </a:r>
            <a:r>
              <a:rPr lang="fr-FR" b="1" dirty="0" err="1" smtClean="0">
                <a:solidFill>
                  <a:schemeClr val="bg1"/>
                </a:solidFill>
              </a:rPr>
              <a:t>multicausal</a:t>
            </a:r>
            <a:r>
              <a:rPr lang="fr-FR" b="1" dirty="0" smtClean="0">
                <a:solidFill>
                  <a:schemeClr val="bg1"/>
                </a:solidFill>
              </a:rPr>
              <a:t> de ces migrations </a:t>
            </a:r>
            <a:endParaRPr lang="fr-FR" b="1" dirty="0">
              <a:solidFill>
                <a:schemeClr val="bg1"/>
              </a:solidFill>
            </a:endParaRPr>
          </a:p>
        </p:txBody>
      </p:sp>
      <p:sp>
        <p:nvSpPr>
          <p:cNvPr id="7" name="ZoneTexte 6"/>
          <p:cNvSpPr txBox="1"/>
          <p:nvPr/>
        </p:nvSpPr>
        <p:spPr>
          <a:xfrm>
            <a:off x="1979712" y="5013176"/>
            <a:ext cx="6552728" cy="646331"/>
          </a:xfrm>
          <a:prstGeom prst="rect">
            <a:avLst/>
          </a:prstGeom>
          <a:noFill/>
        </p:spPr>
        <p:txBody>
          <a:bodyPr wrap="square" rtlCol="0">
            <a:spAutoFit/>
          </a:bodyPr>
          <a:lstStyle/>
          <a:p>
            <a:pPr algn="ctr"/>
            <a:r>
              <a:rPr lang="fr-FR" b="1" dirty="0" smtClean="0">
                <a:solidFill>
                  <a:schemeClr val="bg1"/>
                </a:solidFill>
                <a:latin typeface="Arial Narrow" panose="020B0606020202030204" pitchFamily="34" charset="0"/>
              </a:rPr>
              <a:t>Questionner </a:t>
            </a:r>
            <a:r>
              <a:rPr lang="fr-FR" b="1" dirty="0">
                <a:solidFill>
                  <a:schemeClr val="bg1"/>
                </a:solidFill>
                <a:latin typeface="Arial Narrow" panose="020B0606020202030204" pitchFamily="34" charset="0"/>
              </a:rPr>
              <a:t>le statut de déplacé </a:t>
            </a:r>
            <a:r>
              <a:rPr lang="fr-FR" b="1" dirty="0" smtClean="0">
                <a:solidFill>
                  <a:schemeClr val="bg1"/>
                </a:solidFill>
                <a:latin typeface="Arial Narrow" panose="020B0606020202030204" pitchFamily="34" charset="0"/>
              </a:rPr>
              <a:t>/réfugié </a:t>
            </a:r>
            <a:r>
              <a:rPr lang="fr-FR" b="1" smtClean="0">
                <a:solidFill>
                  <a:schemeClr val="bg1"/>
                </a:solidFill>
                <a:latin typeface="Arial Narrow" panose="020B0606020202030204" pitchFamily="34" charset="0"/>
              </a:rPr>
              <a:t>climatique  </a:t>
            </a:r>
            <a:endParaRPr lang="fr-FR" b="1" dirty="0" smtClean="0">
              <a:solidFill>
                <a:schemeClr val="bg1"/>
              </a:solidFill>
              <a:latin typeface="Arial Narrow" panose="020B0606020202030204" pitchFamily="34" charset="0"/>
            </a:endParaRPr>
          </a:p>
          <a:p>
            <a:pPr algn="just"/>
            <a:endParaRPr lang="fr-FR" b="1" dirty="0">
              <a:solidFill>
                <a:schemeClr val="bg1"/>
              </a:solidFill>
              <a:latin typeface="Arial Narrow" panose="020B0606020202030204" pitchFamily="34" charset="0"/>
            </a:endParaRPr>
          </a:p>
        </p:txBody>
      </p:sp>
      <p:sp>
        <p:nvSpPr>
          <p:cNvPr id="9" name="ZoneTexte 8"/>
          <p:cNvSpPr txBox="1"/>
          <p:nvPr/>
        </p:nvSpPr>
        <p:spPr>
          <a:xfrm>
            <a:off x="4644008" y="657562"/>
            <a:ext cx="3672408" cy="646331"/>
          </a:xfrm>
          <a:prstGeom prst="rect">
            <a:avLst/>
          </a:prstGeom>
          <a:noFill/>
        </p:spPr>
        <p:txBody>
          <a:bodyPr wrap="square" rtlCol="0">
            <a:spAutoFit/>
          </a:bodyPr>
          <a:lstStyle/>
          <a:p>
            <a:pPr algn="ctr"/>
            <a:r>
              <a:rPr lang="fr-FR" b="1" dirty="0">
                <a:solidFill>
                  <a:srgbClr val="FF0000"/>
                </a:solidFill>
                <a:latin typeface="Arial Narrow" panose="020B0606020202030204" pitchFamily="34" charset="0"/>
              </a:rPr>
              <a:t>les ODD : simple toile de fond ou levier d’action </a:t>
            </a:r>
            <a:r>
              <a:rPr lang="fr-FR" dirty="0">
                <a:solidFill>
                  <a:srgbClr val="FF0000"/>
                </a:solidFill>
                <a:latin typeface="Arial Narrow" panose="020B0606020202030204" pitchFamily="34" charset="0"/>
              </a:rPr>
              <a:t>? </a:t>
            </a:r>
          </a:p>
        </p:txBody>
      </p:sp>
      <p:sp>
        <p:nvSpPr>
          <p:cNvPr id="10" name="Rectangle à coins arrondis 9"/>
          <p:cNvSpPr/>
          <p:nvPr/>
        </p:nvSpPr>
        <p:spPr>
          <a:xfrm>
            <a:off x="4319972" y="470478"/>
            <a:ext cx="4320480" cy="936104"/>
          </a:xfrm>
          <a:prstGeom prst="wedgeRoundRectCallout">
            <a:avLst>
              <a:gd name="adj1" fmla="val -75959"/>
              <a:gd name="adj2" fmla="val 67043"/>
              <a:gd name="adj3" fmla="val 16667"/>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49206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703836640"/>
              </p:ext>
            </p:extLst>
          </p:nvPr>
        </p:nvGraphicFramePr>
        <p:xfrm>
          <a:off x="457200" y="1600200"/>
          <a:ext cx="8229600" cy="5023104"/>
        </p:xfrm>
        <a:graphic>
          <a:graphicData uri="http://schemas.openxmlformats.org/drawingml/2006/table">
            <a:tbl>
              <a:tblPr firstRow="1" bandRow="1">
                <a:tableStyleId>{F5AB1C69-6EDB-4FF4-983F-18BD219EF322}</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gridSpan="2">
                  <a:txBody>
                    <a:bodyPr/>
                    <a:lstStyle/>
                    <a:p>
                      <a:pPr algn="ctr"/>
                      <a:r>
                        <a:rPr lang="fr-FR" sz="1800" kern="1200" dirty="0" smtClean="0">
                          <a:effectLst/>
                        </a:rPr>
                        <a:t>Terminale - Programme de géographie </a:t>
                      </a:r>
                    </a:p>
                    <a:p>
                      <a:pPr algn="ctr"/>
                      <a:r>
                        <a:rPr lang="fr-FR" sz="1800" kern="1200" dirty="0" smtClean="0">
                          <a:effectLst/>
                        </a:rPr>
                        <a:t>Les hommes face aux changements globaux</a:t>
                      </a:r>
                      <a:endParaRPr lang="fr-FR" dirty="0"/>
                    </a:p>
                  </a:txBody>
                  <a:tcPr/>
                </a:tc>
                <a:tc hMerge="1">
                  <a:txBody>
                    <a:bodyPr/>
                    <a:lstStyle/>
                    <a:p>
                      <a:endParaRPr lang="fr-FR" dirty="0"/>
                    </a:p>
                  </a:txBody>
                  <a:tcPr/>
                </a:tc>
                <a:extLst>
                  <a:ext uri="{0D108BD9-81ED-4DB2-BD59-A6C34878D82A}">
                    <a16:rowId xmlns:a16="http://schemas.microsoft.com/office/drawing/2014/main" val="10000"/>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kern="1200" dirty="0" smtClean="0">
                          <a:effectLst/>
                        </a:rPr>
                        <a:t>Thème 1 : L’accès aux ressources pour produire, consommer, se loger et se déplacer</a:t>
                      </a:r>
                      <a:endParaRPr lang="fr-FR" sz="1200" b="1" kern="1200" dirty="0" smtClean="0">
                        <a:solidFill>
                          <a:schemeClr val="dk1"/>
                        </a:solidFill>
                        <a:effectLst/>
                        <a:latin typeface="+mn-lt"/>
                        <a:ea typeface="+mn-ea"/>
                        <a:cs typeface="+mn-cs"/>
                      </a:endParaRPr>
                    </a:p>
                  </a:txBody>
                  <a:tcPr/>
                </a:tc>
                <a:tc>
                  <a:txBody>
                    <a:bodyPr/>
                    <a:lstStyle/>
                    <a:p>
                      <a:pPr algn="ctr"/>
                      <a:r>
                        <a:rPr lang="fr-FR" sz="1200" b="1" kern="1200" dirty="0" smtClean="0">
                          <a:solidFill>
                            <a:schemeClr val="dk1"/>
                          </a:solidFill>
                          <a:effectLst/>
                          <a:latin typeface="+mn-lt"/>
                          <a:ea typeface="+mn-ea"/>
                          <a:cs typeface="+mn-cs"/>
                        </a:rPr>
                        <a:t>Thème 2 : Les sociétés et les risques : anticiper, réagir, se coordonner et s’adapter. </a:t>
                      </a:r>
                      <a:endParaRPr lang="fr-FR" sz="1200" b="1" dirty="0"/>
                    </a:p>
                  </a:txBody>
                  <a:tcPr/>
                </a:tc>
                <a:extLst>
                  <a:ext uri="{0D108BD9-81ED-4DB2-BD59-A6C34878D82A}">
                    <a16:rowId xmlns:a16="http://schemas.microsoft.com/office/drawing/2014/main" val="10001"/>
                  </a:ext>
                </a:extLst>
              </a:tr>
              <a:tr h="2675736">
                <a:tc>
                  <a:txBody>
                    <a:bodyPr/>
                    <a:lstStyle/>
                    <a:p>
                      <a:pPr algn="ctr"/>
                      <a:r>
                        <a:rPr lang="fr-FR" sz="1400" kern="1200" dirty="0" smtClean="0">
                          <a:effectLst/>
                          <a:latin typeface="Arial Narrow" panose="020B0606020202030204" pitchFamily="34" charset="0"/>
                        </a:rPr>
                        <a:t>la pression sur les ressources (ressources minérales, énergétiques, forestières, hydrauliques par exemple) s’amplifie et explique certains conflits d’usage. </a:t>
                      </a:r>
                    </a:p>
                    <a:p>
                      <a:pPr algn="ctr"/>
                      <a:endParaRPr lang="fr-FR" sz="1400" kern="1200" dirty="0" smtClean="0">
                        <a:effectLst/>
                        <a:latin typeface="Arial Narrow" panose="020B0606020202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400" kern="1200" dirty="0" smtClean="0">
                          <a:effectLst/>
                          <a:latin typeface="Arial Narrow" panose="020B0606020202030204" pitchFamily="34" charset="0"/>
                        </a:rPr>
                        <a:t>L’utilisation croissante de ressources non renouvelables et leur raréfaction,</a:t>
                      </a:r>
                    </a:p>
                    <a:p>
                      <a:pPr marL="0" marR="0" indent="0" algn="ctr" defTabSz="914400" rtl="0" eaLnBrk="1" fontAlgn="auto" latinLnBrk="0" hangingPunct="1">
                        <a:lnSpc>
                          <a:spcPct val="100000"/>
                        </a:lnSpc>
                        <a:spcBef>
                          <a:spcPts val="0"/>
                        </a:spcBef>
                        <a:spcAft>
                          <a:spcPts val="0"/>
                        </a:spcAft>
                        <a:buClrTx/>
                        <a:buSzTx/>
                        <a:buFontTx/>
                        <a:buNone/>
                        <a:tabLst/>
                        <a:defRPr/>
                      </a:pPr>
                      <a:r>
                        <a:rPr lang="fr-FR" sz="1400" kern="1200" dirty="0" smtClean="0">
                          <a:effectLst/>
                          <a:latin typeface="Arial Narrow" panose="020B0606020202030204" pitchFamily="34" charset="0"/>
                        </a:rPr>
                        <a:t> l’accélération de l’érosion de la biodiversité et le changement climatique </a:t>
                      </a:r>
                    </a:p>
                    <a:p>
                      <a:pPr marL="0" marR="0" indent="0" algn="ctr" defTabSz="914400" rtl="0" eaLnBrk="1" fontAlgn="auto" latinLnBrk="0" hangingPunct="1">
                        <a:lnSpc>
                          <a:spcPct val="100000"/>
                        </a:lnSpc>
                        <a:spcBef>
                          <a:spcPts val="0"/>
                        </a:spcBef>
                        <a:spcAft>
                          <a:spcPts val="0"/>
                        </a:spcAft>
                        <a:buClrTx/>
                        <a:buSzTx/>
                        <a:buFontTx/>
                        <a:buNone/>
                        <a:tabLst/>
                        <a:defRPr/>
                      </a:pPr>
                      <a:endParaRPr lang="fr-FR" sz="1400" kern="1200" dirty="0" smtClean="0">
                        <a:effectLst/>
                        <a:latin typeface="Arial Narrow" panose="020B0606020202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400" kern="1200" dirty="0" smtClean="0">
                          <a:effectLst/>
                          <a:latin typeface="Arial Narrow" panose="020B0606020202030204" pitchFamily="34" charset="0"/>
                        </a:rPr>
                        <a:t>De nouvelles formes d’habiter </a:t>
                      </a:r>
                    </a:p>
                    <a:p>
                      <a:pPr algn="ctr"/>
                      <a:r>
                        <a:rPr lang="fr-FR" sz="1400" kern="1200" dirty="0" smtClean="0">
                          <a:effectLst/>
                          <a:latin typeface="Arial Narrow" panose="020B0606020202030204" pitchFamily="34" charset="0"/>
                        </a:rPr>
                        <a:t>De nouveaux modes de vie et de mobilités </a:t>
                      </a:r>
                    </a:p>
                    <a:p>
                      <a:pPr algn="ctr"/>
                      <a:r>
                        <a:rPr lang="fr-FR" sz="1400" kern="1200" dirty="0" smtClean="0">
                          <a:effectLst/>
                          <a:latin typeface="Arial Narrow" panose="020B0606020202030204" pitchFamily="34" charset="0"/>
                        </a:rPr>
                        <a:t>De</a:t>
                      </a:r>
                      <a:r>
                        <a:rPr lang="fr-FR" sz="1400" kern="1200" baseline="0" dirty="0" smtClean="0">
                          <a:effectLst/>
                          <a:latin typeface="Arial Narrow" panose="020B0606020202030204" pitchFamily="34" charset="0"/>
                        </a:rPr>
                        <a:t> </a:t>
                      </a:r>
                      <a:r>
                        <a:rPr lang="fr-FR" sz="1400" kern="1200" dirty="0" smtClean="0">
                          <a:effectLst/>
                          <a:latin typeface="Arial Narrow" panose="020B0606020202030204" pitchFamily="34" charset="0"/>
                        </a:rPr>
                        <a:t>nouveaux modes de production et de consommation</a:t>
                      </a:r>
                      <a:r>
                        <a:rPr lang="fr-FR" sz="1400" kern="1200" baseline="0" dirty="0" smtClean="0">
                          <a:effectLst/>
                          <a:latin typeface="Arial Narrow" panose="020B0606020202030204" pitchFamily="34" charset="0"/>
                        </a:rPr>
                        <a:t> à inventer </a:t>
                      </a:r>
                      <a:endParaRPr lang="fr-FR" sz="1400" dirty="0">
                        <a:latin typeface="Arial Narrow" panose="020B0606020202030204" pitchFamily="34" charset="0"/>
                      </a:endParaRPr>
                    </a:p>
                  </a:txBody>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fr-FR" sz="1400" dirty="0">
                          <a:effectLst/>
                          <a:latin typeface="Arial Narrow" panose="020B0606020202030204" pitchFamily="34" charset="0"/>
                          <a:ea typeface="Calibri"/>
                          <a:cs typeface="Times New Roman"/>
                        </a:rPr>
                        <a:t> </a:t>
                      </a:r>
                      <a:r>
                        <a:rPr lang="fr-FR" sz="1400" kern="1200" dirty="0" smtClean="0">
                          <a:solidFill>
                            <a:schemeClr val="dk1"/>
                          </a:solidFill>
                          <a:effectLst/>
                          <a:latin typeface="Arial Narrow" panose="020B0606020202030204" pitchFamily="34" charset="0"/>
                          <a:ea typeface="+mn-ea"/>
                          <a:cs typeface="+mn-cs"/>
                        </a:rPr>
                        <a:t>Les sociétés sont confrontées à des </a:t>
                      </a:r>
                      <a:r>
                        <a:rPr lang="fr-FR" sz="1400" b="1" kern="1200" dirty="0" smtClean="0">
                          <a:solidFill>
                            <a:schemeClr val="dk1"/>
                          </a:solidFill>
                          <a:effectLst/>
                          <a:latin typeface="Arial Narrow" panose="020B0606020202030204" pitchFamily="34" charset="0"/>
                          <a:ea typeface="+mn-ea"/>
                          <a:cs typeface="+mn-cs"/>
                        </a:rPr>
                        <a:t>risques* </a:t>
                      </a:r>
                      <a:r>
                        <a:rPr lang="fr-FR" sz="1400" kern="1200" dirty="0" smtClean="0">
                          <a:solidFill>
                            <a:schemeClr val="dk1"/>
                          </a:solidFill>
                          <a:effectLst/>
                          <a:latin typeface="Arial Narrow" panose="020B0606020202030204" pitchFamily="34" charset="0"/>
                          <a:ea typeface="+mn-ea"/>
                          <a:cs typeface="+mn-cs"/>
                        </a:rPr>
                        <a:t>divers et </a:t>
                      </a:r>
                      <a:r>
                        <a:rPr lang="fr-FR" sz="1400" b="1" kern="1200" dirty="0" smtClean="0">
                          <a:solidFill>
                            <a:schemeClr val="dk1"/>
                          </a:solidFill>
                          <a:effectLst/>
                          <a:latin typeface="Arial Narrow" panose="020B0606020202030204" pitchFamily="34" charset="0"/>
                          <a:ea typeface="+mn-ea"/>
                          <a:cs typeface="+mn-cs"/>
                        </a:rPr>
                        <a:t>systémiques</a:t>
                      </a:r>
                      <a:r>
                        <a:rPr lang="fr-FR" sz="1400" kern="1200" dirty="0" smtClean="0">
                          <a:solidFill>
                            <a:schemeClr val="dk1"/>
                          </a:solidFill>
                          <a:effectLst/>
                          <a:latin typeface="Arial Narrow" panose="020B0606020202030204" pitchFamily="34" charset="0"/>
                          <a:ea typeface="+mn-ea"/>
                          <a:cs typeface="+mn-cs"/>
                        </a:rPr>
                        <a:t>* : </a:t>
                      </a:r>
                    </a:p>
                    <a:p>
                      <a:pPr marL="0" marR="0" indent="0" algn="ctr" defTabSz="914400" rtl="0" eaLnBrk="1" fontAlgn="auto" latinLnBrk="0" hangingPunct="1">
                        <a:lnSpc>
                          <a:spcPct val="115000"/>
                        </a:lnSpc>
                        <a:spcBef>
                          <a:spcPts val="0"/>
                        </a:spcBef>
                        <a:spcAft>
                          <a:spcPts val="0"/>
                        </a:spcAft>
                        <a:buClrTx/>
                        <a:buSzTx/>
                        <a:buFontTx/>
                        <a:buNone/>
                        <a:tabLst/>
                        <a:defRPr/>
                      </a:pPr>
                      <a:r>
                        <a:rPr lang="fr-FR" sz="1400" kern="1200" dirty="0" smtClean="0">
                          <a:solidFill>
                            <a:schemeClr val="dk1"/>
                          </a:solidFill>
                          <a:effectLst/>
                          <a:latin typeface="Arial Narrow" panose="020B0606020202030204" pitchFamily="34" charset="0"/>
                          <a:ea typeface="+mn-ea"/>
                          <a:cs typeface="+mn-cs"/>
                        </a:rPr>
                        <a:t>risques naturels et technologiques mais aussi sanitaires, économiques, géopolitiques, militaires et environnementaux;  le </a:t>
                      </a:r>
                      <a:r>
                        <a:rPr lang="fr-FR" sz="1400" b="1" kern="1200" dirty="0" smtClean="0">
                          <a:solidFill>
                            <a:schemeClr val="dk1"/>
                          </a:solidFill>
                          <a:effectLst/>
                          <a:latin typeface="Arial Narrow" panose="020B0606020202030204" pitchFamily="34" charset="0"/>
                          <a:ea typeface="+mn-ea"/>
                          <a:cs typeface="+mn-cs"/>
                        </a:rPr>
                        <a:t>risque climatique</a:t>
                      </a:r>
                      <a:r>
                        <a:rPr lang="fr-FR" sz="1400" kern="1200" dirty="0" smtClean="0">
                          <a:solidFill>
                            <a:schemeClr val="dk1"/>
                          </a:solidFill>
                          <a:effectLst/>
                          <a:latin typeface="Arial Narrow" panose="020B0606020202030204" pitchFamily="34" charset="0"/>
                          <a:ea typeface="+mn-ea"/>
                          <a:cs typeface="+mn-cs"/>
                        </a:rPr>
                        <a:t>* se traduit sous des formes différentes en divers lieux du monde. </a:t>
                      </a:r>
                    </a:p>
                    <a:p>
                      <a:pPr algn="ctr">
                        <a:lnSpc>
                          <a:spcPct val="115000"/>
                        </a:lnSpc>
                        <a:spcAft>
                          <a:spcPts val="0"/>
                        </a:spcAft>
                      </a:pPr>
                      <a:endParaRPr lang="fr-FR" sz="1400" dirty="0">
                        <a:effectLst/>
                        <a:latin typeface="Arial Narrow" panose="020B0606020202030204" pitchFamily="34" charset="0"/>
                        <a:ea typeface="Calibri"/>
                        <a:cs typeface="Times New Roman"/>
                      </a:endParaRPr>
                    </a:p>
                    <a:p>
                      <a:pPr algn="ctr">
                        <a:lnSpc>
                          <a:spcPct val="115000"/>
                        </a:lnSpc>
                        <a:spcAft>
                          <a:spcPts val="0"/>
                        </a:spcAft>
                      </a:pPr>
                      <a:r>
                        <a:rPr lang="fr-FR" sz="1400" dirty="0">
                          <a:solidFill>
                            <a:srgbClr val="000000"/>
                          </a:solidFill>
                          <a:effectLst/>
                          <a:latin typeface="Arial Narrow" panose="020B0606020202030204" pitchFamily="34" charset="0"/>
                          <a:ea typeface="Calibri"/>
                          <a:cs typeface="Times New Roman"/>
                        </a:rPr>
                        <a:t>Les </a:t>
                      </a:r>
                      <a:r>
                        <a:rPr lang="fr-FR" sz="1400" dirty="0" smtClean="0">
                          <a:solidFill>
                            <a:srgbClr val="000000"/>
                          </a:solidFill>
                          <a:effectLst/>
                          <a:latin typeface="Arial Narrow" panose="020B0606020202030204" pitchFamily="34" charset="0"/>
                          <a:ea typeface="Calibri"/>
                          <a:cs typeface="Times New Roman"/>
                        </a:rPr>
                        <a:t>rôles des différents </a:t>
                      </a:r>
                      <a:r>
                        <a:rPr lang="fr-FR" sz="1400" dirty="0">
                          <a:solidFill>
                            <a:srgbClr val="000000"/>
                          </a:solidFill>
                          <a:effectLst/>
                          <a:latin typeface="Arial Narrow" panose="020B0606020202030204" pitchFamily="34" charset="0"/>
                          <a:ea typeface="Calibri"/>
                          <a:cs typeface="Times New Roman"/>
                        </a:rPr>
                        <a:t>acteurs (puissances publiques, citoyens, ONG, entreprises) </a:t>
                      </a:r>
                      <a:endParaRPr lang="fr-FR" sz="1400" dirty="0" smtClean="0">
                        <a:solidFill>
                          <a:srgbClr val="000000"/>
                        </a:solidFill>
                        <a:effectLst/>
                        <a:latin typeface="Arial Narrow" panose="020B0606020202030204" pitchFamily="34" charset="0"/>
                        <a:ea typeface="Calibri"/>
                        <a:cs typeface="Times New Roman"/>
                      </a:endParaRPr>
                    </a:p>
                    <a:p>
                      <a:pPr algn="ctr">
                        <a:lnSpc>
                          <a:spcPct val="115000"/>
                        </a:lnSpc>
                        <a:spcAft>
                          <a:spcPts val="0"/>
                        </a:spcAft>
                      </a:pPr>
                      <a:r>
                        <a:rPr lang="fr-FR" sz="1400" dirty="0" smtClean="0">
                          <a:solidFill>
                            <a:srgbClr val="000000"/>
                          </a:solidFill>
                          <a:effectLst/>
                          <a:latin typeface="Arial Narrow" panose="020B0606020202030204" pitchFamily="34" charset="0"/>
                          <a:ea typeface="Calibri"/>
                          <a:cs typeface="Times New Roman"/>
                        </a:rPr>
                        <a:t>Les</a:t>
                      </a:r>
                      <a:r>
                        <a:rPr lang="fr-FR" sz="1400" baseline="0" dirty="0" smtClean="0">
                          <a:solidFill>
                            <a:srgbClr val="000000"/>
                          </a:solidFill>
                          <a:effectLst/>
                          <a:latin typeface="Arial Narrow" panose="020B0606020202030204" pitchFamily="34" charset="0"/>
                          <a:ea typeface="Calibri"/>
                          <a:cs typeface="Times New Roman"/>
                        </a:rPr>
                        <a:t> politiques </a:t>
                      </a:r>
                      <a:r>
                        <a:rPr lang="fr-FR" sz="1400" dirty="0" smtClean="0">
                          <a:solidFill>
                            <a:srgbClr val="000000"/>
                          </a:solidFill>
                          <a:effectLst/>
                          <a:latin typeface="Arial Narrow" panose="020B0606020202030204" pitchFamily="34" charset="0"/>
                          <a:ea typeface="Calibri"/>
                          <a:cs typeface="Times New Roman"/>
                        </a:rPr>
                        <a:t>de </a:t>
                      </a:r>
                      <a:r>
                        <a:rPr lang="fr-FR" sz="1400" b="1" dirty="0">
                          <a:solidFill>
                            <a:srgbClr val="000000"/>
                          </a:solidFill>
                          <a:effectLst/>
                          <a:latin typeface="Arial Narrow" panose="020B0606020202030204" pitchFamily="34" charset="0"/>
                          <a:ea typeface="Calibri"/>
                          <a:cs typeface="Times New Roman"/>
                        </a:rPr>
                        <a:t>prévention</a:t>
                      </a:r>
                      <a:r>
                        <a:rPr lang="fr-FR" sz="1400" dirty="0">
                          <a:solidFill>
                            <a:srgbClr val="000000"/>
                          </a:solidFill>
                          <a:effectLst/>
                          <a:latin typeface="Arial Narrow" panose="020B0606020202030204" pitchFamily="34" charset="0"/>
                          <a:ea typeface="Calibri"/>
                          <a:cs typeface="Times New Roman"/>
                        </a:rPr>
                        <a:t>*, d’éducation aux risques et de </a:t>
                      </a:r>
                      <a:r>
                        <a:rPr lang="fr-FR" sz="1400" b="1" dirty="0">
                          <a:solidFill>
                            <a:srgbClr val="000000"/>
                          </a:solidFill>
                          <a:effectLst/>
                          <a:latin typeface="Arial Narrow" panose="020B0606020202030204" pitchFamily="34" charset="0"/>
                          <a:ea typeface="Calibri"/>
                          <a:cs typeface="Times New Roman"/>
                        </a:rPr>
                        <a:t>gestion de crise</a:t>
                      </a:r>
                      <a:r>
                        <a:rPr lang="fr-FR" sz="1400" dirty="0">
                          <a:solidFill>
                            <a:srgbClr val="000000"/>
                          </a:solidFill>
                          <a:effectLst/>
                          <a:latin typeface="Arial Narrow" panose="020B0606020202030204" pitchFamily="34" charset="0"/>
                          <a:ea typeface="Calibri"/>
                          <a:cs typeface="Times New Roman"/>
                        </a:rPr>
                        <a:t>*. </a:t>
                      </a:r>
                      <a:r>
                        <a:rPr lang="fr-FR" sz="1400" dirty="0" smtClean="0">
                          <a:solidFill>
                            <a:srgbClr val="000000"/>
                          </a:solidFill>
                          <a:effectLst/>
                          <a:latin typeface="Arial Narrow" panose="020B0606020202030204" pitchFamily="34" charset="0"/>
                          <a:ea typeface="Calibri"/>
                          <a:cs typeface="Times New Roman"/>
                        </a:rPr>
                        <a:t>Les capacités </a:t>
                      </a:r>
                      <a:r>
                        <a:rPr lang="fr-FR" sz="1400" dirty="0">
                          <a:solidFill>
                            <a:srgbClr val="000000"/>
                          </a:solidFill>
                          <a:effectLst/>
                          <a:latin typeface="Arial Narrow" panose="020B0606020202030204" pitchFamily="34" charset="0"/>
                          <a:ea typeface="Calibri"/>
                          <a:cs typeface="Times New Roman"/>
                        </a:rPr>
                        <a:t>d’</a:t>
                      </a:r>
                      <a:r>
                        <a:rPr lang="fr-FR" sz="1400" b="1" dirty="0">
                          <a:solidFill>
                            <a:srgbClr val="000000"/>
                          </a:solidFill>
                          <a:effectLst/>
                          <a:latin typeface="Arial Narrow" panose="020B0606020202030204" pitchFamily="34" charset="0"/>
                          <a:ea typeface="Calibri"/>
                          <a:cs typeface="Times New Roman"/>
                        </a:rPr>
                        <a:t>adaptation</a:t>
                      </a:r>
                      <a:r>
                        <a:rPr lang="fr-FR" sz="1400" b="1" dirty="0" smtClean="0">
                          <a:solidFill>
                            <a:srgbClr val="000000"/>
                          </a:solidFill>
                          <a:effectLst/>
                          <a:latin typeface="Arial Narrow" panose="020B0606020202030204" pitchFamily="34" charset="0"/>
                          <a:ea typeface="Calibri"/>
                          <a:cs typeface="Times New Roman"/>
                        </a:rPr>
                        <a:t>* des hommes,</a:t>
                      </a:r>
                      <a:r>
                        <a:rPr lang="fr-FR" sz="1400" b="1" baseline="0" dirty="0" smtClean="0">
                          <a:solidFill>
                            <a:srgbClr val="000000"/>
                          </a:solidFill>
                          <a:effectLst/>
                          <a:latin typeface="Arial Narrow" panose="020B0606020202030204" pitchFamily="34" charset="0"/>
                          <a:ea typeface="Calibri"/>
                          <a:cs typeface="Times New Roman"/>
                        </a:rPr>
                        <a:t> des territoires, des sociétés</a:t>
                      </a:r>
                      <a:r>
                        <a:rPr lang="fr-FR" sz="1400" b="1" dirty="0" smtClean="0">
                          <a:solidFill>
                            <a:srgbClr val="000000"/>
                          </a:solidFill>
                          <a:effectLst/>
                          <a:latin typeface="Arial Narrow" panose="020B0606020202030204" pitchFamily="34" charset="0"/>
                          <a:ea typeface="Calibri"/>
                          <a:cs typeface="Times New Roman"/>
                        </a:rPr>
                        <a:t> </a:t>
                      </a:r>
                      <a:r>
                        <a:rPr lang="fr-FR" sz="1400" dirty="0">
                          <a:solidFill>
                            <a:srgbClr val="000000"/>
                          </a:solidFill>
                          <a:effectLst/>
                          <a:latin typeface="Arial Narrow" panose="020B0606020202030204" pitchFamily="34" charset="0"/>
                          <a:ea typeface="Calibri"/>
                          <a:cs typeface="Times New Roman"/>
                        </a:rPr>
                        <a:t> </a:t>
                      </a:r>
                      <a:endParaRPr lang="fr-FR" sz="1400" dirty="0">
                        <a:effectLst/>
                        <a:latin typeface="Arial Narrow" panose="020B0606020202030204" pitchFamily="34" charset="0"/>
                        <a:ea typeface="Calibri"/>
                        <a:cs typeface="Times New Roman"/>
                      </a:endParaRPr>
                    </a:p>
                  </a:txBody>
                  <a:tcPr marL="68580" marR="68580" marT="0" marB="0"/>
                </a:tc>
                <a:extLst>
                  <a:ext uri="{0D108BD9-81ED-4DB2-BD59-A6C34878D82A}">
                    <a16:rowId xmlns:a16="http://schemas.microsoft.com/office/drawing/2014/main" val="10002"/>
                  </a:ext>
                </a:extLst>
              </a:tr>
              <a:tr h="370840">
                <a:tc>
                  <a:txBody>
                    <a:bodyPr/>
                    <a:lstStyle/>
                    <a:p>
                      <a:pPr algn="ctr"/>
                      <a:r>
                        <a:rPr lang="fr-FR" sz="1400" b="1" kern="1200" dirty="0" smtClean="0">
                          <a:effectLst/>
                          <a:latin typeface="Arial Narrow" panose="020B0606020202030204" pitchFamily="34" charset="0"/>
                        </a:rPr>
                        <a:t>Analyser un conflit d’usage autour d’une ressource</a:t>
                      </a:r>
                    </a:p>
                    <a:p>
                      <a:pPr algn="ctr"/>
                      <a:r>
                        <a:rPr lang="fr-FR" sz="1400" b="1" kern="1200" dirty="0" smtClean="0">
                          <a:effectLst/>
                          <a:latin typeface="Arial Narrow" panose="020B0606020202030204" pitchFamily="34" charset="0"/>
                        </a:rPr>
                        <a:t> Imaginer, en groupe, un projet d’aménagement concerté lié à une ressource et répondant aux défis sociétaux </a:t>
                      </a:r>
                      <a:endParaRPr lang="fr-FR" sz="1400" b="1" dirty="0">
                        <a:latin typeface="Arial Narrow" panose="020B0606020202030204" pitchFamily="34" charset="0"/>
                      </a:endParaRPr>
                    </a:p>
                  </a:txBody>
                  <a:tcPr/>
                </a:tc>
                <a:tc>
                  <a:txBody>
                    <a:bodyPr/>
                    <a:lstStyle/>
                    <a:p>
                      <a:pPr algn="ctr">
                        <a:lnSpc>
                          <a:spcPct val="115000"/>
                        </a:lnSpc>
                        <a:spcAft>
                          <a:spcPts val="0"/>
                        </a:spcAft>
                      </a:pPr>
                      <a:r>
                        <a:rPr lang="fr-FR" sz="1400" b="1" dirty="0">
                          <a:solidFill>
                            <a:srgbClr val="000000"/>
                          </a:solidFill>
                          <a:effectLst/>
                          <a:latin typeface="Arial Narrow" panose="020B0606020202030204" pitchFamily="34" charset="0"/>
                          <a:ea typeface="Calibri"/>
                          <a:cs typeface="Times New Roman"/>
                        </a:rPr>
                        <a:t>Situer un risque climatique dans son contexte et justifier l’organisation de sa gestion. </a:t>
                      </a:r>
                      <a:endParaRPr lang="fr-FR" sz="1400" b="1" dirty="0">
                        <a:effectLst/>
                        <a:latin typeface="Arial Narrow" panose="020B0606020202030204" pitchFamily="34" charset="0"/>
                        <a:ea typeface="Calibri"/>
                        <a:cs typeface="Times New Roman"/>
                      </a:endParaRPr>
                    </a:p>
                    <a:p>
                      <a:pPr algn="ctr">
                        <a:lnSpc>
                          <a:spcPct val="115000"/>
                        </a:lnSpc>
                        <a:spcAft>
                          <a:spcPts val="0"/>
                        </a:spcAft>
                      </a:pPr>
                      <a:r>
                        <a:rPr lang="fr-FR" sz="1400" b="1" dirty="0">
                          <a:solidFill>
                            <a:srgbClr val="000000"/>
                          </a:solidFill>
                          <a:effectLst/>
                          <a:latin typeface="Arial Narrow" panose="020B0606020202030204" pitchFamily="34" charset="0"/>
                          <a:ea typeface="Calibri"/>
                          <a:cs typeface="Times New Roman"/>
                        </a:rPr>
                        <a:t>Analyser le traitement médiatique d’un aléa ou d’un risque et dégager les limites de ce traitement. </a:t>
                      </a:r>
                      <a:endParaRPr lang="fr-FR" sz="1400" b="1" dirty="0">
                        <a:effectLst/>
                        <a:latin typeface="Arial Narrow" panose="020B0606020202030204" pitchFamily="34" charset="0"/>
                        <a:ea typeface="Calibri"/>
                        <a:cs typeface="Times New Roman"/>
                      </a:endParaRPr>
                    </a:p>
                  </a:txBody>
                  <a:tcPr marL="68580" marR="68580" marT="0" marB="0"/>
                </a:tc>
                <a:extLst>
                  <a:ext uri="{0D108BD9-81ED-4DB2-BD59-A6C34878D82A}">
                    <a16:rowId xmlns:a16="http://schemas.microsoft.com/office/drawing/2014/main" val="10003"/>
                  </a:ext>
                </a:extLst>
              </a:tr>
            </a:tbl>
          </a:graphicData>
        </a:graphic>
      </p:graphicFrame>
      <p:sp>
        <p:nvSpPr>
          <p:cNvPr id="3" name="Ellipse 2"/>
          <p:cNvSpPr/>
          <p:nvPr/>
        </p:nvSpPr>
        <p:spPr>
          <a:xfrm>
            <a:off x="4211960" y="1772816"/>
            <a:ext cx="2736304" cy="56246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noFill/>
            </a:endParaRPr>
          </a:p>
        </p:txBody>
      </p:sp>
    </p:spTree>
    <p:extLst>
      <p:ext uri="{BB962C8B-B14F-4D97-AF65-F5344CB8AC3E}">
        <p14:creationId xmlns:p14="http://schemas.microsoft.com/office/powerpoint/2010/main" val="3872306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5986" y="300149"/>
            <a:ext cx="4212468" cy="1073125"/>
          </a:xfrm>
        </p:spPr>
        <p:txBody>
          <a:bodyPr>
            <a:normAutofit fontScale="90000"/>
          </a:bodyPr>
          <a:lstStyle/>
          <a:p>
            <a:r>
              <a:rPr lang="fr-FR" sz="2200" i="1" dirty="0" smtClean="0">
                <a:solidFill>
                  <a:schemeClr val="dk1"/>
                </a:solidFill>
                <a:latin typeface="Arial Narrow" panose="020B0606020202030204" pitchFamily="34" charset="0"/>
              </a:rPr>
              <a:t/>
            </a:r>
            <a:br>
              <a:rPr lang="fr-FR" sz="2200" i="1" dirty="0" smtClean="0">
                <a:solidFill>
                  <a:schemeClr val="dk1"/>
                </a:solidFill>
                <a:latin typeface="Arial Narrow" panose="020B0606020202030204" pitchFamily="34" charset="0"/>
              </a:rPr>
            </a:br>
            <a:r>
              <a:rPr lang="fr-FR" sz="2200" i="1" dirty="0">
                <a:solidFill>
                  <a:schemeClr val="dk1"/>
                </a:solidFill>
                <a:latin typeface="Arial Narrow" panose="020B0606020202030204" pitchFamily="34" charset="0"/>
              </a:rPr>
              <a:t/>
            </a:r>
            <a:br>
              <a:rPr lang="fr-FR" sz="2200" i="1" dirty="0">
                <a:solidFill>
                  <a:schemeClr val="dk1"/>
                </a:solidFill>
                <a:latin typeface="Arial Narrow" panose="020B0606020202030204" pitchFamily="34" charset="0"/>
              </a:rPr>
            </a:br>
            <a:r>
              <a:rPr lang="fr-FR" sz="2200" b="1" i="1" dirty="0" smtClean="0">
                <a:solidFill>
                  <a:srgbClr val="FF0000"/>
                </a:solidFill>
                <a:latin typeface="Arial Narrow" panose="020B0606020202030204" pitchFamily="34" charset="0"/>
              </a:rPr>
              <a:t>Quelles </a:t>
            </a:r>
            <a:r>
              <a:rPr lang="fr-FR" sz="2200" b="1" i="1" dirty="0">
                <a:solidFill>
                  <a:srgbClr val="FF0000"/>
                </a:solidFill>
                <a:latin typeface="Arial Narrow" panose="020B0606020202030204" pitchFamily="34" charset="0"/>
              </a:rPr>
              <a:t>solutions rechercher pour un monde plus durable face aux changements globaux </a:t>
            </a:r>
            <a:r>
              <a:rPr lang="fr-FR" sz="1600" b="1" i="1" dirty="0">
                <a:solidFill>
                  <a:srgbClr val="FF0000"/>
                </a:solidFill>
                <a:latin typeface="Arial Narrow" panose="020B0606020202030204" pitchFamily="34" charset="0"/>
              </a:rPr>
              <a:t>? </a:t>
            </a:r>
            <a:r>
              <a:rPr lang="fr-FR" dirty="0">
                <a:solidFill>
                  <a:schemeClr val="dk1"/>
                </a:solidFill>
                <a:latin typeface="Arial Narrow" panose="020B0606020202030204" pitchFamily="34" charset="0"/>
              </a:rPr>
              <a:t/>
            </a:r>
            <a:br>
              <a:rPr lang="fr-FR" dirty="0">
                <a:solidFill>
                  <a:schemeClr val="dk1"/>
                </a:solidFill>
                <a:latin typeface="Arial Narrow" panose="020B0606020202030204" pitchFamily="34" charset="0"/>
              </a:rPr>
            </a:b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05862152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1115616" y="1772816"/>
            <a:ext cx="5615671" cy="923330"/>
          </a:xfrm>
          <a:prstGeom prst="rect">
            <a:avLst/>
          </a:prstGeom>
          <a:noFill/>
        </p:spPr>
        <p:txBody>
          <a:bodyPr wrap="square" rtlCol="0">
            <a:spAutoFit/>
          </a:bodyPr>
          <a:lstStyle/>
          <a:p>
            <a:r>
              <a:rPr lang="fr-FR" b="1" dirty="0">
                <a:solidFill>
                  <a:schemeClr val="bg1"/>
                </a:solidFill>
                <a:latin typeface="Arial Narrow" panose="020B0606020202030204" pitchFamily="34" charset="0"/>
              </a:rPr>
              <a:t>Les enjeux sur nos modes d’habiter, nos mobilités, nos modes de production, de consommation, de gouvernance : quel impact du changement climatique ? </a:t>
            </a:r>
            <a:endParaRPr lang="fr-FR" dirty="0"/>
          </a:p>
        </p:txBody>
      </p:sp>
      <p:sp>
        <p:nvSpPr>
          <p:cNvPr id="6" name="ZoneTexte 5"/>
          <p:cNvSpPr txBox="1"/>
          <p:nvPr/>
        </p:nvSpPr>
        <p:spPr>
          <a:xfrm>
            <a:off x="1043608" y="3284984"/>
            <a:ext cx="5400600" cy="923330"/>
          </a:xfrm>
          <a:prstGeom prst="rect">
            <a:avLst/>
          </a:prstGeom>
          <a:noFill/>
        </p:spPr>
        <p:txBody>
          <a:bodyPr wrap="square" rtlCol="0">
            <a:spAutoFit/>
          </a:bodyPr>
          <a:lstStyle/>
          <a:p>
            <a:pPr algn="ctr"/>
            <a:r>
              <a:rPr lang="fr-FR" b="1" dirty="0">
                <a:solidFill>
                  <a:schemeClr val="bg1"/>
                </a:solidFill>
              </a:rPr>
              <a:t>L</a:t>
            </a:r>
            <a:r>
              <a:rPr lang="fr-FR" b="1" dirty="0" smtClean="0">
                <a:solidFill>
                  <a:schemeClr val="bg1"/>
                </a:solidFill>
              </a:rPr>
              <a:t>'aspect </a:t>
            </a:r>
            <a:r>
              <a:rPr lang="fr-FR" b="1" dirty="0">
                <a:solidFill>
                  <a:schemeClr val="bg1"/>
                </a:solidFill>
              </a:rPr>
              <a:t>multiforme de </a:t>
            </a:r>
            <a:r>
              <a:rPr lang="fr-FR" b="1" dirty="0" smtClean="0">
                <a:solidFill>
                  <a:schemeClr val="bg1"/>
                </a:solidFill>
              </a:rPr>
              <a:t>ces </a:t>
            </a:r>
            <a:r>
              <a:rPr lang="fr-FR" b="1" dirty="0">
                <a:solidFill>
                  <a:schemeClr val="bg1"/>
                </a:solidFill>
              </a:rPr>
              <a:t>changements </a:t>
            </a:r>
            <a:r>
              <a:rPr lang="fr-FR" b="1" dirty="0" smtClean="0">
                <a:solidFill>
                  <a:schemeClr val="bg1"/>
                </a:solidFill>
              </a:rPr>
              <a:t>qu’on ne peut réduire </a:t>
            </a:r>
            <a:r>
              <a:rPr lang="fr-FR" b="1" dirty="0">
                <a:solidFill>
                  <a:schemeClr val="bg1"/>
                </a:solidFill>
              </a:rPr>
              <a:t>au seul changement </a:t>
            </a:r>
            <a:r>
              <a:rPr lang="fr-FR" b="1" dirty="0" smtClean="0">
                <a:solidFill>
                  <a:schemeClr val="bg1"/>
                </a:solidFill>
              </a:rPr>
              <a:t>climatique  : quelle approche systémique</a:t>
            </a:r>
            <a:r>
              <a:rPr lang="fr-FR" b="1" dirty="0">
                <a:solidFill>
                  <a:schemeClr val="bg1"/>
                </a:solidFill>
              </a:rPr>
              <a:t> </a:t>
            </a:r>
            <a:r>
              <a:rPr lang="fr-FR" b="1" dirty="0" smtClean="0">
                <a:solidFill>
                  <a:schemeClr val="bg1"/>
                </a:solidFill>
              </a:rPr>
              <a:t>? </a:t>
            </a:r>
            <a:endParaRPr lang="fr-FR" b="1" dirty="0">
              <a:solidFill>
                <a:schemeClr val="bg1"/>
              </a:solidFill>
            </a:endParaRPr>
          </a:p>
        </p:txBody>
      </p:sp>
      <p:sp>
        <p:nvSpPr>
          <p:cNvPr id="7" name="ZoneTexte 6"/>
          <p:cNvSpPr txBox="1"/>
          <p:nvPr/>
        </p:nvSpPr>
        <p:spPr>
          <a:xfrm>
            <a:off x="1115616" y="4797152"/>
            <a:ext cx="5148572" cy="923330"/>
          </a:xfrm>
          <a:prstGeom prst="rect">
            <a:avLst/>
          </a:prstGeom>
          <a:noFill/>
        </p:spPr>
        <p:txBody>
          <a:bodyPr wrap="square" rtlCol="0">
            <a:spAutoFit/>
          </a:bodyPr>
          <a:lstStyle/>
          <a:p>
            <a:pPr algn="ctr"/>
            <a:r>
              <a:rPr lang="fr-FR" b="1" dirty="0">
                <a:solidFill>
                  <a:schemeClr val="bg1"/>
                </a:solidFill>
              </a:rPr>
              <a:t>C</a:t>
            </a:r>
            <a:r>
              <a:rPr lang="fr-FR" b="1" dirty="0" smtClean="0">
                <a:solidFill>
                  <a:schemeClr val="bg1"/>
                </a:solidFill>
              </a:rPr>
              <a:t>onstats </a:t>
            </a:r>
            <a:r>
              <a:rPr lang="fr-FR" b="1" dirty="0">
                <a:solidFill>
                  <a:schemeClr val="bg1"/>
                </a:solidFill>
              </a:rPr>
              <a:t>des changements imprimés aux </a:t>
            </a:r>
            <a:r>
              <a:rPr lang="fr-FR" b="1" dirty="0" smtClean="0">
                <a:solidFill>
                  <a:schemeClr val="bg1"/>
                </a:solidFill>
              </a:rPr>
              <a:t>écosystèmes par l'anthropisation : une ère de l’Anthropocène ? </a:t>
            </a:r>
            <a:endParaRPr lang="fr-FR" b="1" dirty="0">
              <a:solidFill>
                <a:schemeClr val="bg1"/>
              </a:solidFill>
            </a:endParaRPr>
          </a:p>
        </p:txBody>
      </p:sp>
      <p:sp>
        <p:nvSpPr>
          <p:cNvPr id="8" name="Rectangle à coins arrondis 7"/>
          <p:cNvSpPr/>
          <p:nvPr/>
        </p:nvSpPr>
        <p:spPr>
          <a:xfrm>
            <a:off x="4139952" y="188640"/>
            <a:ext cx="4824536" cy="1296144"/>
          </a:xfrm>
          <a:prstGeom prst="wedgeRoundRectCallout">
            <a:avLst>
              <a:gd name="adj1" fmla="val -63808"/>
              <a:gd name="adj2" fmla="val 55117"/>
              <a:gd name="adj3" fmla="val 16667"/>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71659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cherara\Pictures\atlas migrations environnementa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021" y="260648"/>
            <a:ext cx="3333750" cy="4762500"/>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512021" y="5157192"/>
            <a:ext cx="1755723" cy="369332"/>
          </a:xfrm>
          <a:prstGeom prst="rect">
            <a:avLst/>
          </a:prstGeom>
          <a:noFill/>
        </p:spPr>
        <p:txBody>
          <a:bodyPr wrap="square" rtlCol="0">
            <a:spAutoFit/>
          </a:bodyPr>
          <a:lstStyle/>
          <a:p>
            <a:r>
              <a:rPr lang="fr-FR" dirty="0" smtClean="0"/>
              <a:t>2016</a:t>
            </a:r>
            <a:endParaRPr lang="fr-FR" dirty="0"/>
          </a:p>
        </p:txBody>
      </p:sp>
      <p:sp>
        <p:nvSpPr>
          <p:cNvPr id="8" name="ZoneTexte 7"/>
          <p:cNvSpPr txBox="1"/>
          <p:nvPr/>
        </p:nvSpPr>
        <p:spPr>
          <a:xfrm>
            <a:off x="4628166" y="966945"/>
            <a:ext cx="3760258" cy="4093428"/>
          </a:xfrm>
          <a:prstGeom prst="rect">
            <a:avLst/>
          </a:prstGeom>
          <a:noFill/>
        </p:spPr>
        <p:txBody>
          <a:bodyPr wrap="square" rtlCol="0">
            <a:spAutoFit/>
          </a:bodyPr>
          <a:lstStyle/>
          <a:p>
            <a:r>
              <a:rPr lang="fr-FR" sz="2000" dirty="0"/>
              <a:t>C</a:t>
            </a:r>
            <a:r>
              <a:rPr lang="fr-FR" sz="2000" dirty="0" smtClean="0"/>
              <a:t>erner les </a:t>
            </a:r>
            <a:r>
              <a:rPr lang="fr-FR" sz="2000" dirty="0"/>
              <a:t>composantes d’un déplacement </a:t>
            </a:r>
            <a:r>
              <a:rPr lang="fr-FR" sz="2000" dirty="0" smtClean="0"/>
              <a:t>:</a:t>
            </a:r>
          </a:p>
          <a:p>
            <a:r>
              <a:rPr lang="fr-FR" sz="2000" dirty="0" smtClean="0"/>
              <a:t>- l’espace </a:t>
            </a:r>
            <a:r>
              <a:rPr lang="fr-FR" sz="2000" dirty="0"/>
              <a:t>(des allers simples, des allers-retours, des circulations, des distances courtes, longues, des trajets avec ou sans étapes</a:t>
            </a:r>
            <a:r>
              <a:rPr lang="fr-FR" sz="2000" dirty="0" smtClean="0"/>
              <a:t>…)</a:t>
            </a:r>
          </a:p>
          <a:p>
            <a:r>
              <a:rPr lang="fr-FR" sz="2000" dirty="0" smtClean="0"/>
              <a:t>- le </a:t>
            </a:r>
            <a:r>
              <a:rPr lang="fr-FR" sz="2000" dirty="0"/>
              <a:t>temps (durées et fréquences diverses), </a:t>
            </a:r>
            <a:endParaRPr lang="fr-FR" sz="2000" dirty="0" smtClean="0"/>
          </a:p>
          <a:p>
            <a:r>
              <a:rPr lang="fr-FR" sz="2000" dirty="0" smtClean="0"/>
              <a:t>- l’organisation </a:t>
            </a:r>
            <a:r>
              <a:rPr lang="fr-FR" sz="2000" dirty="0"/>
              <a:t>(les moyens de transports mobilisés) </a:t>
            </a:r>
            <a:endParaRPr lang="fr-FR" sz="2000" dirty="0" smtClean="0"/>
          </a:p>
          <a:p>
            <a:pPr marL="342900" indent="-342900">
              <a:buFontTx/>
              <a:buChar char="-"/>
            </a:pPr>
            <a:r>
              <a:rPr lang="fr-FR" sz="2000" dirty="0" smtClean="0"/>
              <a:t>la </a:t>
            </a:r>
            <a:r>
              <a:rPr lang="fr-FR" sz="2000" dirty="0"/>
              <a:t>motivation </a:t>
            </a:r>
            <a:r>
              <a:rPr lang="fr-FR" sz="2000" dirty="0" smtClean="0"/>
              <a:t>( entre désirs et contraintes)</a:t>
            </a:r>
          </a:p>
          <a:p>
            <a:pPr marL="342900" indent="-342900">
              <a:buFontTx/>
              <a:buChar char="-"/>
            </a:pPr>
            <a:endParaRPr lang="fr-FR" sz="2000" dirty="0"/>
          </a:p>
        </p:txBody>
      </p:sp>
    </p:spTree>
    <p:extLst>
      <p:ext uri="{BB962C8B-B14F-4D97-AF65-F5344CB8AC3E}">
        <p14:creationId xmlns:p14="http://schemas.microsoft.com/office/powerpoint/2010/main" val="280102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endParaRPr lang="fr-FR"/>
          </a:p>
        </p:txBody>
      </p:sp>
      <p:sp>
        <p:nvSpPr>
          <p:cNvPr id="7" name="Espace réservé du contenu 6"/>
          <p:cNvSpPr>
            <a:spLocks noGrp="1"/>
          </p:cNvSpPr>
          <p:nvPr>
            <p:ph sz="half" idx="1"/>
          </p:nvPr>
        </p:nvSpPr>
        <p:spPr/>
        <p:txBody>
          <a:bodyPr>
            <a:normAutofit fontScale="70000" lnSpcReduction="20000"/>
          </a:bodyPr>
          <a:lstStyle/>
          <a:p>
            <a:endParaRPr lang="fr-FR"/>
          </a:p>
        </p:txBody>
      </p:sp>
      <p:sp>
        <p:nvSpPr>
          <p:cNvPr id="8" name="Espace réservé du contenu 7"/>
          <p:cNvSpPr>
            <a:spLocks noGrp="1"/>
          </p:cNvSpPr>
          <p:nvPr>
            <p:ph sz="half" idx="2"/>
          </p:nvPr>
        </p:nvSpPr>
        <p:spPr/>
        <p:txBody>
          <a:bodyPr>
            <a:normAutofit fontScale="70000" lnSpcReduction="20000"/>
          </a:bodyPr>
          <a:lstStyle/>
          <a:p>
            <a:pPr algn="ctr"/>
            <a:r>
              <a:rPr lang="fr-FR" i="1" dirty="0">
                <a:latin typeface="Arial Narrow" panose="020B0606020202030204" pitchFamily="34" charset="0"/>
              </a:rPr>
              <a:t>Changement climatique, érosion de la biodiversité, évolution démographique, urbanisation, pollution atmosphérique, détérioration des sols, catastrophes naturelles, accidents industriels, crises sanitaires, mobilisations sociales, sommets internationaux… Voici le premier atlas réunissant l’ensemble des données sur la crise écologique de notre </a:t>
            </a:r>
            <a:r>
              <a:rPr lang="fr-FR" i="1" dirty="0" smtClean="0">
                <a:latin typeface="Arial Narrow" panose="020B0606020202030204" pitchFamily="34" charset="0"/>
              </a:rPr>
              <a:t>temps. </a:t>
            </a:r>
          </a:p>
          <a:p>
            <a:pPr marL="0" indent="0" algn="ctr">
              <a:buNone/>
            </a:pPr>
            <a:endParaRPr lang="fr-FR" i="1" dirty="0" smtClean="0">
              <a:latin typeface="Arial Narrow" panose="020B0606020202030204" pitchFamily="34" charset="0"/>
            </a:endParaRPr>
          </a:p>
          <a:p>
            <a:pPr algn="r"/>
            <a:r>
              <a:rPr lang="fr-FR" dirty="0" smtClean="0">
                <a:latin typeface="Arial Narrow" panose="020B0606020202030204" pitchFamily="34" charset="0"/>
              </a:rPr>
              <a:t>Présentation de l’éditeur,</a:t>
            </a:r>
            <a:r>
              <a:rPr lang="fr-FR" dirty="0">
                <a:latin typeface="Arial Narrow" panose="020B0606020202030204" pitchFamily="34" charset="0"/>
              </a:rPr>
              <a:t> Presses de </a:t>
            </a:r>
            <a:r>
              <a:rPr lang="fr-FR" dirty="0" err="1">
                <a:latin typeface="Arial Narrow" panose="020B0606020202030204" pitchFamily="34" charset="0"/>
              </a:rPr>
              <a:t>Sce</a:t>
            </a:r>
            <a:r>
              <a:rPr lang="fr-FR" dirty="0">
                <a:latin typeface="Arial Narrow" panose="020B0606020202030204" pitchFamily="34" charset="0"/>
              </a:rPr>
              <a:t> </a:t>
            </a:r>
            <a:r>
              <a:rPr lang="fr-FR" dirty="0" smtClean="0">
                <a:latin typeface="Arial Narrow" panose="020B0606020202030204" pitchFamily="34" charset="0"/>
              </a:rPr>
              <a:t>Po </a:t>
            </a:r>
          </a:p>
          <a:p>
            <a:pPr algn="r"/>
            <a:r>
              <a:rPr lang="fr-FR" dirty="0" smtClean="0">
                <a:latin typeface="Arial Narrow" panose="020B0606020202030204" pitchFamily="34" charset="0"/>
              </a:rPr>
              <a:t>Aout 2019</a:t>
            </a:r>
            <a:endParaRPr lang="fr-FR" dirty="0">
              <a:latin typeface="Arial Narrow" panose="020B0606020202030204" pitchFamily="34" charset="0"/>
            </a:endParaRPr>
          </a:p>
        </p:txBody>
      </p:sp>
      <p:pic>
        <p:nvPicPr>
          <p:cNvPr id="5" name="Picture 3" descr="C:\Users\fcherara\Pictures\Atlas-de-l-Anthropocene-Preface-de-Jan-Zalasiewicz-postf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628800"/>
            <a:ext cx="3810000" cy="4495800"/>
          </a:xfrm>
          <a:prstGeom prst="rect">
            <a:avLst/>
          </a:prstGeom>
          <a:noFill/>
          <a:extLst>
            <a:ext uri="{909E8E84-426E-40DD-AFC4-6F175D3DCCD1}">
              <a14:hiddenFill xmlns:a14="http://schemas.microsoft.com/office/drawing/2010/main">
                <a:solidFill>
                  <a:srgbClr val="FFFFFF"/>
                </a:solidFill>
              </a14:hiddenFill>
            </a:ext>
          </a:extLst>
        </p:spPr>
      </p:pic>
      <p:sp>
        <p:nvSpPr>
          <p:cNvPr id="9" name="ZoneTexte 8"/>
          <p:cNvSpPr txBox="1"/>
          <p:nvPr/>
        </p:nvSpPr>
        <p:spPr>
          <a:xfrm>
            <a:off x="535151" y="6237312"/>
            <a:ext cx="1802191" cy="369332"/>
          </a:xfrm>
          <a:prstGeom prst="rect">
            <a:avLst/>
          </a:prstGeom>
          <a:noFill/>
        </p:spPr>
        <p:txBody>
          <a:bodyPr wrap="square" rtlCol="0">
            <a:spAutoFit/>
          </a:bodyPr>
          <a:lstStyle/>
          <a:p>
            <a:r>
              <a:rPr lang="fr-FR" dirty="0" smtClean="0"/>
              <a:t>2019</a:t>
            </a:r>
            <a:endParaRPr lang="fr-FR" dirty="0"/>
          </a:p>
        </p:txBody>
      </p:sp>
    </p:spTree>
    <p:extLst>
      <p:ext uri="{BB962C8B-B14F-4D97-AF65-F5344CB8AC3E}">
        <p14:creationId xmlns:p14="http://schemas.microsoft.com/office/powerpoint/2010/main" val="2563484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Autofit/>
          </a:bodyPr>
          <a:lstStyle/>
          <a:p>
            <a:r>
              <a:rPr lang="fr-FR" sz="2800" dirty="0"/>
              <a:t/>
            </a:r>
            <a:br>
              <a:rPr lang="fr-FR" sz="2800" dirty="0"/>
            </a:br>
            <a:r>
              <a:rPr lang="fr-FR" sz="2800" dirty="0"/>
              <a:t> </a:t>
            </a:r>
            <a:r>
              <a:rPr lang="fr-FR" sz="2800" b="1" dirty="0" smtClean="0"/>
              <a:t> </a:t>
            </a:r>
            <a:r>
              <a:rPr lang="fr-FR" sz="3200" b="1" dirty="0" smtClean="0"/>
              <a:t>Changement </a:t>
            </a:r>
            <a:r>
              <a:rPr lang="fr-FR" sz="3200" b="1" dirty="0"/>
              <a:t>global et migrations environnementales </a:t>
            </a:r>
            <a:r>
              <a:rPr lang="fr-FR" sz="2800" dirty="0"/>
              <a:t>	</a:t>
            </a:r>
          </a:p>
        </p:txBody>
      </p:sp>
      <p:sp>
        <p:nvSpPr>
          <p:cNvPr id="3" name="Espace réservé du contenu 2"/>
          <p:cNvSpPr>
            <a:spLocks noGrp="1"/>
          </p:cNvSpPr>
          <p:nvPr>
            <p:ph type="subTitle" idx="1"/>
          </p:nvPr>
        </p:nvSpPr>
        <p:spPr>
          <a:xfrm>
            <a:off x="1043608" y="3886200"/>
            <a:ext cx="7416824" cy="1415008"/>
          </a:xfrm>
        </p:spPr>
        <p:txBody>
          <a:bodyPr>
            <a:normAutofit fontScale="25000" lnSpcReduction="20000"/>
          </a:bodyPr>
          <a:lstStyle/>
          <a:p>
            <a:r>
              <a:rPr lang="fr-FR" sz="11200" b="1" dirty="0" smtClean="0">
                <a:solidFill>
                  <a:schemeClr val="tx2">
                    <a:lumMod val="50000"/>
                  </a:schemeClr>
                </a:solidFill>
              </a:rPr>
              <a:t>Intervention de François </a:t>
            </a:r>
            <a:r>
              <a:rPr lang="fr-FR" sz="11200" b="1" dirty="0" err="1" smtClean="0">
                <a:solidFill>
                  <a:schemeClr val="tx2">
                    <a:lumMod val="50000"/>
                  </a:schemeClr>
                </a:solidFill>
              </a:rPr>
              <a:t>Gemenne</a:t>
            </a:r>
            <a:endParaRPr lang="fr-FR" sz="11200" b="1" dirty="0" smtClean="0">
              <a:solidFill>
                <a:schemeClr val="tx2">
                  <a:lumMod val="50000"/>
                </a:schemeClr>
              </a:solidFill>
            </a:endParaRPr>
          </a:p>
          <a:p>
            <a:endParaRPr lang="fr-FR" sz="6400" b="1" dirty="0">
              <a:solidFill>
                <a:schemeClr val="tx2">
                  <a:lumMod val="50000"/>
                </a:schemeClr>
              </a:solidFill>
            </a:endParaRPr>
          </a:p>
          <a:p>
            <a:r>
              <a:rPr lang="fr-FR" sz="6400" b="1" dirty="0">
                <a:solidFill>
                  <a:schemeClr val="tx2">
                    <a:lumMod val="50000"/>
                  </a:schemeClr>
                </a:solidFill>
              </a:rPr>
              <a:t> </a:t>
            </a:r>
            <a:r>
              <a:rPr lang="fr-FR" sz="6400" b="1" dirty="0" smtClean="0">
                <a:solidFill>
                  <a:schemeClr val="tx2">
                    <a:lumMod val="50000"/>
                  </a:schemeClr>
                </a:solidFill>
              </a:rPr>
              <a:t>Professeur à l’Université de Liège, spécialiste </a:t>
            </a:r>
            <a:r>
              <a:rPr lang="fr-FR" sz="6400" b="1" dirty="0">
                <a:solidFill>
                  <a:schemeClr val="tx2">
                    <a:lumMod val="50000"/>
                  </a:schemeClr>
                </a:solidFill>
              </a:rPr>
              <a:t>en géopolitique de l’environnement, membre du GIEC et directeur du projet « Politiques de la terre à l’épreuve de l’Anthropocène » au </a:t>
            </a:r>
            <a:r>
              <a:rPr lang="fr-FR" sz="6400" b="1" dirty="0" err="1">
                <a:solidFill>
                  <a:schemeClr val="tx2">
                    <a:lumMod val="50000"/>
                  </a:schemeClr>
                </a:solidFill>
              </a:rPr>
              <a:t>Médialab</a:t>
            </a:r>
            <a:r>
              <a:rPr lang="fr-FR" sz="6400" b="1" dirty="0">
                <a:solidFill>
                  <a:schemeClr val="tx2">
                    <a:lumMod val="50000"/>
                  </a:schemeClr>
                </a:solidFill>
              </a:rPr>
              <a:t> de Sciences Po. 	</a:t>
            </a:r>
          </a:p>
          <a:p>
            <a:r>
              <a:rPr lang="fr-FR" sz="6400" b="1" dirty="0">
                <a:solidFill>
                  <a:schemeClr val="tx2">
                    <a:lumMod val="50000"/>
                  </a:schemeClr>
                </a:solidFill>
              </a:rPr>
              <a:t>	</a:t>
            </a:r>
            <a:endParaRPr lang="fr-FR" sz="6400" b="1" dirty="0" smtClean="0">
              <a:solidFill>
                <a:schemeClr val="tx2">
                  <a:lumMod val="50000"/>
                </a:schemeClr>
              </a:solidFill>
            </a:endParaRPr>
          </a:p>
          <a:p>
            <a:r>
              <a:rPr lang="fr-FR" sz="6400" b="1" dirty="0" smtClean="0">
                <a:solidFill>
                  <a:schemeClr val="tx2">
                    <a:lumMod val="50000"/>
                  </a:schemeClr>
                </a:solidFill>
              </a:rPr>
              <a:t>Conférences inter académiques Lettres-Histoire</a:t>
            </a:r>
          </a:p>
          <a:p>
            <a:r>
              <a:rPr lang="fr-FR" sz="6400" b="1" dirty="0" smtClean="0">
                <a:solidFill>
                  <a:schemeClr val="tx2">
                    <a:lumMod val="50000"/>
                  </a:schemeClr>
                </a:solidFill>
              </a:rPr>
              <a:t>Vendredi 24 janvier2020, Lycée léonard De Vinci- Levallois-Perret</a:t>
            </a:r>
            <a:endParaRPr lang="fr-FR" sz="6400" b="1" dirty="0">
              <a:solidFill>
                <a:schemeClr val="tx2">
                  <a:lumMod val="50000"/>
                </a:schemeClr>
              </a:solidFill>
            </a:endParaRPr>
          </a:p>
          <a:p>
            <a:endParaRPr lang="fr-FR" dirty="0"/>
          </a:p>
        </p:txBody>
      </p:sp>
      <p:sp>
        <p:nvSpPr>
          <p:cNvPr id="5" name="AutoShape 2" descr="Académies de Paris, Versailles et Crétei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ZoneTexte 5"/>
          <p:cNvSpPr txBox="1"/>
          <p:nvPr/>
        </p:nvSpPr>
        <p:spPr>
          <a:xfrm>
            <a:off x="5220072" y="5661248"/>
            <a:ext cx="3528392" cy="369332"/>
          </a:xfrm>
          <a:prstGeom prst="rect">
            <a:avLst/>
          </a:prstGeom>
          <a:noFill/>
        </p:spPr>
        <p:txBody>
          <a:bodyPr wrap="square" rtlCol="0">
            <a:spAutoFit/>
          </a:bodyPr>
          <a:lstStyle/>
          <a:p>
            <a:endParaRPr lang="fr-FR" dirty="0"/>
          </a:p>
        </p:txBody>
      </p:sp>
      <p:pic>
        <p:nvPicPr>
          <p:cNvPr id="3075" name="Picture 3" descr="C:\Users\fcherara\Pictures\Creteil Paris Versaill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5311601"/>
            <a:ext cx="3224121" cy="143795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fcherara\Pictures\LH.png"/>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07975" y="5829693"/>
            <a:ext cx="2857143" cy="647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8998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2896</TotalTime>
  <Words>550</Words>
  <Application>Microsoft Office PowerPoint</Application>
  <PresentationFormat>Affichage à l'écran (4:3)</PresentationFormat>
  <Paragraphs>81</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Arial Narrow</vt:lpstr>
      <vt:lpstr>Calibri</vt:lpstr>
      <vt:lpstr>Times New Roman</vt:lpstr>
      <vt:lpstr>Thème Office</vt:lpstr>
      <vt:lpstr>   Changement global et migrations environnementales  </vt:lpstr>
      <vt:lpstr>Présentation PowerPoint</vt:lpstr>
      <vt:lpstr>Présentation PowerPoint</vt:lpstr>
      <vt:lpstr>Présentation PowerPoint</vt:lpstr>
      <vt:lpstr>  Quelles solutions rechercher pour un monde plus durable face aux changements globaux ?  </vt:lpstr>
      <vt:lpstr>Présentation PowerPoint</vt:lpstr>
      <vt:lpstr>Présentation PowerPoint</vt:lpstr>
      <vt:lpstr>   Changement global et migrations environnementales  </vt:lpstr>
    </vt:vector>
  </TitlesOfParts>
  <Company>DSI-Rectorat de Versailles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Fatiha Cherara</dc:creator>
  <cp:lastModifiedBy>Kevin Zanotti</cp:lastModifiedBy>
  <cp:revision>15</cp:revision>
  <dcterms:created xsi:type="dcterms:W3CDTF">2020-01-21T13:33:03Z</dcterms:created>
  <dcterms:modified xsi:type="dcterms:W3CDTF">2020-02-12T18:23:04Z</dcterms:modified>
</cp:coreProperties>
</file>