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 id="265" r:id="rId6"/>
    <p:sldId id="266" r:id="rId7"/>
    <p:sldId id="268" r:id="rId8"/>
    <p:sldId id="271" r:id="rId9"/>
    <p:sldId id="267" r:id="rId10"/>
    <p:sldId id="269" r:id="rId11"/>
    <p:sldId id="270" r:id="rId12"/>
    <p:sldId id="272" r:id="rId13"/>
    <p:sldId id="278" r:id="rId14"/>
    <p:sldId id="275" r:id="rId15"/>
    <p:sldId id="274" r:id="rId16"/>
    <p:sldId id="273" r:id="rId17"/>
    <p:sldId id="277"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628D23C-09A1-4F01-A2D8-997ACD117E5F}"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54297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628D23C-09A1-4F01-A2D8-997ACD117E5F}"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210800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628D23C-09A1-4F01-A2D8-997ACD117E5F}"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1936231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628D23C-09A1-4F01-A2D8-997ACD117E5F}"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247824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628D23C-09A1-4F01-A2D8-997ACD117E5F}"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298733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628D23C-09A1-4F01-A2D8-997ACD117E5F}" type="datetimeFigureOut">
              <a:rPr lang="fr-FR" smtClean="0"/>
              <a:t>15/10/2019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234990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628D23C-09A1-4F01-A2D8-997ACD117E5F}" type="datetimeFigureOut">
              <a:rPr lang="fr-FR" smtClean="0"/>
              <a:t>15/10/2019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172660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628D23C-09A1-4F01-A2D8-997ACD117E5F}" type="datetimeFigureOut">
              <a:rPr lang="fr-FR" smtClean="0"/>
              <a:t>15/10/2019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407411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628D23C-09A1-4F01-A2D8-997ACD117E5F}" type="datetimeFigureOut">
              <a:rPr lang="fr-FR" smtClean="0"/>
              <a:t>15/10/2019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144171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628D23C-09A1-4F01-A2D8-997ACD117E5F}" type="datetimeFigureOut">
              <a:rPr lang="fr-FR" smtClean="0"/>
              <a:t>15/10/2019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2286384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628D23C-09A1-4F01-A2D8-997ACD117E5F}" type="datetimeFigureOut">
              <a:rPr lang="fr-FR" smtClean="0"/>
              <a:t>15/10/2019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960B5C-4144-4CE9-BD31-D8A457562A1D}" type="slidenum">
              <a:rPr lang="fr-FR" smtClean="0"/>
              <a:t>‹N°›</a:t>
            </a:fld>
            <a:endParaRPr lang="fr-FR"/>
          </a:p>
        </p:txBody>
      </p:sp>
    </p:spTree>
    <p:extLst>
      <p:ext uri="{BB962C8B-B14F-4D97-AF65-F5344CB8AC3E}">
        <p14:creationId xmlns:p14="http://schemas.microsoft.com/office/powerpoint/2010/main" val="272971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8D23C-09A1-4F01-A2D8-997ACD117E5F}" type="datetimeFigureOut">
              <a:rPr lang="fr-FR" smtClean="0"/>
              <a:t>15/10/2019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60B5C-4144-4CE9-BD31-D8A457562A1D}" type="slidenum">
              <a:rPr lang="fr-FR" smtClean="0"/>
              <a:t>‹N°›</a:t>
            </a:fld>
            <a:endParaRPr lang="fr-FR"/>
          </a:p>
        </p:txBody>
      </p:sp>
    </p:spTree>
    <p:extLst>
      <p:ext uri="{BB962C8B-B14F-4D97-AF65-F5344CB8AC3E}">
        <p14:creationId xmlns:p14="http://schemas.microsoft.com/office/powerpoint/2010/main" val="1172616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tmp"/><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20minutes.fr/paris/1541939-20150216-antisemitisme-marche-dix-heures-kippa-paris" TargetMode="External"/><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04554" y="2331076"/>
            <a:ext cx="10406129" cy="830997"/>
          </a:xfrm>
          <a:prstGeom prst="rect">
            <a:avLst/>
          </a:prstGeom>
          <a:noFill/>
        </p:spPr>
        <p:txBody>
          <a:bodyPr wrap="square" rtlCol="0">
            <a:spAutoFit/>
          </a:bodyPr>
          <a:lstStyle/>
          <a:p>
            <a:pPr algn="ctr"/>
            <a:r>
              <a:rPr lang="fr-FR" sz="4800" dirty="0">
                <a:solidFill>
                  <a:srgbClr val="FF0000"/>
                </a:solidFill>
                <a:latin typeface="Elephant" panose="02020904090505020303" pitchFamily="18" charset="0"/>
              </a:rPr>
              <a:t>Un exemple de projet </a:t>
            </a:r>
          </a:p>
        </p:txBody>
      </p:sp>
    </p:spTree>
    <p:extLst>
      <p:ext uri="{BB962C8B-B14F-4D97-AF65-F5344CB8AC3E}">
        <p14:creationId xmlns:p14="http://schemas.microsoft.com/office/powerpoint/2010/main" val="2481361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716702315"/>
              </p:ext>
            </p:extLst>
          </p:nvPr>
        </p:nvGraphicFramePr>
        <p:xfrm>
          <a:off x="0" y="0"/>
          <a:ext cx="12192000" cy="4806397"/>
        </p:xfrm>
        <a:graphic>
          <a:graphicData uri="http://schemas.openxmlformats.org/drawingml/2006/table">
            <a:tbl>
              <a:tblPr firstRow="1" firstCol="1" bandRow="1">
                <a:tableStyleId>{5C22544A-7EE6-4342-B048-85BDC9FD1C3A}</a:tableStyleId>
              </a:tblPr>
              <a:tblGrid>
                <a:gridCol w="1188499">
                  <a:extLst>
                    <a:ext uri="{9D8B030D-6E8A-4147-A177-3AD203B41FA5}">
                      <a16:colId xmlns:a16="http://schemas.microsoft.com/office/drawing/2014/main" val="20000"/>
                    </a:ext>
                  </a:extLst>
                </a:gridCol>
                <a:gridCol w="1310002">
                  <a:extLst>
                    <a:ext uri="{9D8B030D-6E8A-4147-A177-3AD203B41FA5}">
                      <a16:colId xmlns:a16="http://schemas.microsoft.com/office/drawing/2014/main" val="20001"/>
                    </a:ext>
                  </a:extLst>
                </a:gridCol>
                <a:gridCol w="2153721">
                  <a:extLst>
                    <a:ext uri="{9D8B030D-6E8A-4147-A177-3AD203B41FA5}">
                      <a16:colId xmlns:a16="http://schemas.microsoft.com/office/drawing/2014/main" val="20002"/>
                    </a:ext>
                  </a:extLst>
                </a:gridCol>
                <a:gridCol w="1903124">
                  <a:extLst>
                    <a:ext uri="{9D8B030D-6E8A-4147-A177-3AD203B41FA5}">
                      <a16:colId xmlns:a16="http://schemas.microsoft.com/office/drawing/2014/main" val="20003"/>
                    </a:ext>
                  </a:extLst>
                </a:gridCol>
                <a:gridCol w="1414244">
                  <a:extLst>
                    <a:ext uri="{9D8B030D-6E8A-4147-A177-3AD203B41FA5}">
                      <a16:colId xmlns:a16="http://schemas.microsoft.com/office/drawing/2014/main" val="20004"/>
                    </a:ext>
                  </a:extLst>
                </a:gridCol>
                <a:gridCol w="2256235">
                  <a:extLst>
                    <a:ext uri="{9D8B030D-6E8A-4147-A177-3AD203B41FA5}">
                      <a16:colId xmlns:a16="http://schemas.microsoft.com/office/drawing/2014/main" val="20005"/>
                    </a:ext>
                  </a:extLst>
                </a:gridCol>
                <a:gridCol w="1966175">
                  <a:extLst>
                    <a:ext uri="{9D8B030D-6E8A-4147-A177-3AD203B41FA5}">
                      <a16:colId xmlns:a16="http://schemas.microsoft.com/office/drawing/2014/main" val="20006"/>
                    </a:ext>
                  </a:extLst>
                </a:gridCol>
              </a:tblGrid>
              <a:tr h="965917">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Séance</a:t>
                      </a:r>
                    </a:p>
                    <a:p>
                      <a:pPr marL="226695" indent="-226695" algn="ctr">
                        <a:spcAft>
                          <a:spcPts val="0"/>
                        </a:spcAft>
                      </a:pPr>
                      <a:r>
                        <a:rPr lang="fr-FR" sz="1800" dirty="0">
                          <a:effectLst/>
                          <a:latin typeface="Arial" panose="020B0604020202020204" pitchFamily="34" charset="0"/>
                          <a:cs typeface="Arial" panose="020B0604020202020204" pitchFamily="34" charset="0"/>
                        </a:rPr>
                        <a:t>durée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Étape du projet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Objectifs de la séance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compétences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notions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références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supports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3839192">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Séance 3</a:t>
                      </a:r>
                    </a:p>
                    <a:p>
                      <a:pPr marL="226695" indent="-226695" algn="ctr">
                        <a:spcAft>
                          <a:spcPts val="0"/>
                        </a:spcAft>
                      </a:pPr>
                      <a:r>
                        <a:rPr lang="fr-FR" sz="1800" dirty="0">
                          <a:effectLst/>
                          <a:latin typeface="Arial" panose="020B0604020202020204" pitchFamily="34" charset="0"/>
                          <a:cs typeface="Arial" panose="020B0604020202020204" pitchFamily="34" charset="0"/>
                        </a:rPr>
                        <a:t>1h</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Exécution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Définir le principe de laïcité</a:t>
                      </a:r>
                    </a:p>
                    <a:p>
                      <a:pPr marL="226695" indent="-226695">
                        <a:spcAft>
                          <a:spcPts val="0"/>
                        </a:spcAft>
                      </a:pPr>
                      <a:r>
                        <a:rPr lang="fr-FR" sz="1800" dirty="0">
                          <a:effectLst/>
                          <a:latin typeface="Arial" panose="020B0604020202020204" pitchFamily="34" charset="0"/>
                          <a:cs typeface="Arial" panose="020B0604020202020204" pitchFamily="34" charset="0"/>
                        </a:rPr>
                        <a:t>- Identifier les valeurs sur lesquelles est fondé le principe de laïcité</a:t>
                      </a:r>
                    </a:p>
                    <a:p>
                      <a:pPr marL="226695" indent="-226695">
                        <a:spcAft>
                          <a:spcPts val="0"/>
                        </a:spcAft>
                      </a:pPr>
                      <a:r>
                        <a:rPr lang="fr-FR" sz="1800" dirty="0">
                          <a:effectLst/>
                          <a:latin typeface="Arial" panose="020B0604020202020204" pitchFamily="34" charset="0"/>
                          <a:cs typeface="Arial" panose="020B0604020202020204" pitchFamily="34" charset="0"/>
                        </a:rPr>
                        <a:t>- Réaliser un schéma qui met en évidence les liens entre le principe de laïcité et les valeurs de la République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S’impliquer dans un travail et coopérer.</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laïcité</a:t>
                      </a:r>
                    </a:p>
                    <a:p>
                      <a:pPr marL="226695" indent="-226695">
                        <a:spcAft>
                          <a:spcPts val="0"/>
                        </a:spcAft>
                      </a:pPr>
                      <a:r>
                        <a:rPr lang="fr-FR" sz="1800" dirty="0">
                          <a:effectLst/>
                          <a:latin typeface="Arial" panose="020B0604020202020204" pitchFamily="34" charset="0"/>
                          <a:cs typeface="Arial" panose="020B0604020202020204" pitchFamily="34" charset="0"/>
                        </a:rPr>
                        <a:t>- liberté </a:t>
                      </a:r>
                    </a:p>
                    <a:p>
                      <a:pPr marL="226695" indent="-226695">
                        <a:spcAft>
                          <a:spcPts val="0"/>
                        </a:spcAft>
                      </a:pPr>
                      <a:r>
                        <a:rPr lang="fr-FR" sz="1800" dirty="0">
                          <a:effectLst/>
                          <a:latin typeface="Arial" panose="020B0604020202020204" pitchFamily="34" charset="0"/>
                          <a:cs typeface="Arial" panose="020B0604020202020204" pitchFamily="34" charset="0"/>
                        </a:rPr>
                        <a:t>- égalité</a:t>
                      </a:r>
                    </a:p>
                    <a:p>
                      <a:pPr marL="226695" indent="-226695">
                        <a:spcAft>
                          <a:spcPts val="0"/>
                        </a:spcAft>
                      </a:pPr>
                      <a:r>
                        <a:rPr lang="fr-FR" sz="1800" dirty="0">
                          <a:effectLst/>
                          <a:latin typeface="Arial" panose="020B0604020202020204" pitchFamily="34" charset="0"/>
                          <a:cs typeface="Arial" panose="020B0604020202020204" pitchFamily="34" charset="0"/>
                        </a:rPr>
                        <a:t>- fraternité </a:t>
                      </a:r>
                    </a:p>
                    <a:p>
                      <a:pPr marL="226695" indent="-226695">
                        <a:spcAft>
                          <a:spcPts val="0"/>
                        </a:spcAft>
                      </a:pPr>
                      <a:r>
                        <a:rPr lang="fr-FR" sz="1800" dirty="0">
                          <a:effectLst/>
                          <a:latin typeface="Arial" panose="020B0604020202020204" pitchFamily="34" charset="0"/>
                          <a:cs typeface="Arial" panose="020B0604020202020204" pitchFamily="34" charset="0"/>
                        </a:rPr>
                        <a:t>- neutralité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Bernard Stasi, extrait de Guide républicain. L’idée républicaine aujourd’hui</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70611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414009234"/>
              </p:ext>
            </p:extLst>
          </p:nvPr>
        </p:nvGraphicFramePr>
        <p:xfrm>
          <a:off x="0" y="1155925"/>
          <a:ext cx="12191999" cy="4691084"/>
        </p:xfrm>
        <a:graphic>
          <a:graphicData uri="http://schemas.openxmlformats.org/drawingml/2006/table">
            <a:tbl>
              <a:tblPr firstRow="1" firstCol="1" bandRow="1">
                <a:tableStyleId>{5C22544A-7EE6-4342-B048-85BDC9FD1C3A}</a:tableStyleId>
              </a:tblPr>
              <a:tblGrid>
                <a:gridCol w="1188499">
                  <a:extLst>
                    <a:ext uri="{9D8B030D-6E8A-4147-A177-3AD203B41FA5}">
                      <a16:colId xmlns:a16="http://schemas.microsoft.com/office/drawing/2014/main" val="20000"/>
                    </a:ext>
                  </a:extLst>
                </a:gridCol>
                <a:gridCol w="1310002">
                  <a:extLst>
                    <a:ext uri="{9D8B030D-6E8A-4147-A177-3AD203B41FA5}">
                      <a16:colId xmlns:a16="http://schemas.microsoft.com/office/drawing/2014/main" val="20001"/>
                    </a:ext>
                  </a:extLst>
                </a:gridCol>
                <a:gridCol w="2153721">
                  <a:extLst>
                    <a:ext uri="{9D8B030D-6E8A-4147-A177-3AD203B41FA5}">
                      <a16:colId xmlns:a16="http://schemas.microsoft.com/office/drawing/2014/main" val="20002"/>
                    </a:ext>
                  </a:extLst>
                </a:gridCol>
                <a:gridCol w="1903123">
                  <a:extLst>
                    <a:ext uri="{9D8B030D-6E8A-4147-A177-3AD203B41FA5}">
                      <a16:colId xmlns:a16="http://schemas.microsoft.com/office/drawing/2014/main" val="20003"/>
                    </a:ext>
                  </a:extLst>
                </a:gridCol>
                <a:gridCol w="1414244">
                  <a:extLst>
                    <a:ext uri="{9D8B030D-6E8A-4147-A177-3AD203B41FA5}">
                      <a16:colId xmlns:a16="http://schemas.microsoft.com/office/drawing/2014/main" val="20004"/>
                    </a:ext>
                  </a:extLst>
                </a:gridCol>
                <a:gridCol w="2256235">
                  <a:extLst>
                    <a:ext uri="{9D8B030D-6E8A-4147-A177-3AD203B41FA5}">
                      <a16:colId xmlns:a16="http://schemas.microsoft.com/office/drawing/2014/main" val="20005"/>
                    </a:ext>
                  </a:extLst>
                </a:gridCol>
                <a:gridCol w="1966175">
                  <a:extLst>
                    <a:ext uri="{9D8B030D-6E8A-4147-A177-3AD203B41FA5}">
                      <a16:colId xmlns:a16="http://schemas.microsoft.com/office/drawing/2014/main" val="20006"/>
                    </a:ext>
                  </a:extLst>
                </a:gridCol>
              </a:tblGrid>
              <a:tr h="942996">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Séance</a:t>
                      </a:r>
                    </a:p>
                    <a:p>
                      <a:pPr marL="226695" indent="-226695" algn="ctr">
                        <a:spcAft>
                          <a:spcPts val="0"/>
                        </a:spcAft>
                      </a:pPr>
                      <a:r>
                        <a:rPr lang="fr-FR" sz="1800" dirty="0">
                          <a:effectLst/>
                          <a:latin typeface="Arial" panose="020B0604020202020204" pitchFamily="34" charset="0"/>
                          <a:cs typeface="Arial" panose="020B0604020202020204" pitchFamily="34" charset="0"/>
                        </a:rPr>
                        <a:t>durée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Étape du projet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Objectifs de la séance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compétences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notions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références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supports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3748088">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Séance 4</a:t>
                      </a:r>
                    </a:p>
                    <a:p>
                      <a:pPr marL="226695" indent="-226695" algn="ctr">
                        <a:spcAft>
                          <a:spcPts val="0"/>
                        </a:spcAft>
                      </a:pPr>
                      <a:r>
                        <a:rPr lang="fr-FR" sz="1800" dirty="0">
                          <a:effectLst/>
                          <a:latin typeface="Arial" panose="020B0604020202020204" pitchFamily="34" charset="0"/>
                          <a:cs typeface="Arial" panose="020B0604020202020204" pitchFamily="34" charset="0"/>
                        </a:rPr>
                        <a:t>2h (A.P)</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Exécution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Rédiger la règle du jeu</a:t>
                      </a:r>
                    </a:p>
                    <a:p>
                      <a:pPr marL="226695" indent="-226695">
                        <a:spcAft>
                          <a:spcPts val="0"/>
                        </a:spcAft>
                      </a:pPr>
                      <a:r>
                        <a:rPr lang="fr-FR" sz="1800" dirty="0">
                          <a:effectLst/>
                          <a:latin typeface="Arial" panose="020B0604020202020204" pitchFamily="34" charset="0"/>
                          <a:cs typeface="Arial" panose="020B0604020202020204" pitchFamily="34" charset="0"/>
                        </a:rPr>
                        <a:t>- Réaliser les cartes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S’impliquer dans un travail et coopérer</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Article 1 de la constitution de la Ve République (1958)</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7106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788" y="3100341"/>
            <a:ext cx="1600423" cy="657317"/>
          </a:xfrm>
          <a:prstGeom prst="rect">
            <a:avLst/>
          </a:prstGeom>
        </p:spPr>
      </p:pic>
      <p:pic>
        <p:nvPicPr>
          <p:cNvPr id="4" name="Image 3"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344" y="153884"/>
            <a:ext cx="11611745" cy="5464351"/>
          </a:xfrm>
          <a:prstGeom prst="rect">
            <a:avLst/>
          </a:prstGeom>
        </p:spPr>
      </p:pic>
      <p:sp>
        <p:nvSpPr>
          <p:cNvPr id="5" name="Rectangle 4"/>
          <p:cNvSpPr/>
          <p:nvPr/>
        </p:nvSpPr>
        <p:spPr>
          <a:xfrm>
            <a:off x="7753082" y="463639"/>
            <a:ext cx="450760" cy="1043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54402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882" y="0"/>
            <a:ext cx="11145923" cy="6684135"/>
          </a:xfrm>
          <a:prstGeom prst="rect">
            <a:avLst/>
          </a:prstGeom>
        </p:spPr>
      </p:pic>
    </p:spTree>
    <p:extLst>
      <p:ext uri="{BB962C8B-B14F-4D97-AF65-F5344CB8AC3E}">
        <p14:creationId xmlns:p14="http://schemas.microsoft.com/office/powerpoint/2010/main" val="28397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stretch>
            <a:fillRect/>
          </a:stretch>
        </p:blipFill>
        <p:spPr>
          <a:xfrm>
            <a:off x="8532171" y="0"/>
            <a:ext cx="3406546" cy="3277183"/>
          </a:xfrm>
          <a:prstGeom prst="rect">
            <a:avLst/>
          </a:prstGeom>
        </p:spPr>
      </p:pic>
      <p:pic>
        <p:nvPicPr>
          <p:cNvPr id="7" name="Image 6"/>
          <p:cNvPicPr>
            <a:picLocks noChangeAspect="1"/>
          </p:cNvPicPr>
          <p:nvPr/>
        </p:nvPicPr>
        <p:blipFill>
          <a:blip r:embed="rId3"/>
          <a:stretch>
            <a:fillRect/>
          </a:stretch>
        </p:blipFill>
        <p:spPr>
          <a:xfrm>
            <a:off x="9350364" y="2760789"/>
            <a:ext cx="2094662" cy="2015117"/>
          </a:xfrm>
          <a:prstGeom prst="rect">
            <a:avLst/>
          </a:prstGeom>
        </p:spPr>
      </p:pic>
      <p:pic>
        <p:nvPicPr>
          <p:cNvPr id="8" name="Image 7"/>
          <p:cNvPicPr>
            <a:picLocks noChangeAspect="1"/>
          </p:cNvPicPr>
          <p:nvPr/>
        </p:nvPicPr>
        <p:blipFill>
          <a:blip r:embed="rId4"/>
          <a:stretch>
            <a:fillRect/>
          </a:stretch>
        </p:blipFill>
        <p:spPr>
          <a:xfrm>
            <a:off x="9350364" y="4842882"/>
            <a:ext cx="2094662" cy="2015118"/>
          </a:xfrm>
          <a:prstGeom prst="rect">
            <a:avLst/>
          </a:prstGeom>
        </p:spPr>
      </p:pic>
      <p:pic>
        <p:nvPicPr>
          <p:cNvPr id="2" name="Image 1" descr="Capture d’écra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243" y="109359"/>
            <a:ext cx="8311775" cy="6599757"/>
          </a:xfrm>
          <a:prstGeom prst="rect">
            <a:avLst/>
          </a:prstGeom>
        </p:spPr>
      </p:pic>
    </p:spTree>
    <p:extLst>
      <p:ext uri="{BB962C8B-B14F-4D97-AF65-F5344CB8AC3E}">
        <p14:creationId xmlns:p14="http://schemas.microsoft.com/office/powerpoint/2010/main" val="2043639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2135374966"/>
              </p:ext>
            </p:extLst>
          </p:nvPr>
        </p:nvGraphicFramePr>
        <p:xfrm>
          <a:off x="0" y="0"/>
          <a:ext cx="12192000" cy="5355037"/>
        </p:xfrm>
        <a:graphic>
          <a:graphicData uri="http://schemas.openxmlformats.org/drawingml/2006/table">
            <a:tbl>
              <a:tblPr firstRow="1" firstCol="1" bandRow="1">
                <a:tableStyleId>{5C22544A-7EE6-4342-B048-85BDC9FD1C3A}</a:tableStyleId>
              </a:tblPr>
              <a:tblGrid>
                <a:gridCol w="1188499">
                  <a:extLst>
                    <a:ext uri="{9D8B030D-6E8A-4147-A177-3AD203B41FA5}">
                      <a16:colId xmlns:a16="http://schemas.microsoft.com/office/drawing/2014/main" val="20000"/>
                    </a:ext>
                  </a:extLst>
                </a:gridCol>
                <a:gridCol w="1747884">
                  <a:extLst>
                    <a:ext uri="{9D8B030D-6E8A-4147-A177-3AD203B41FA5}">
                      <a16:colId xmlns:a16="http://schemas.microsoft.com/office/drawing/2014/main" val="20001"/>
                    </a:ext>
                  </a:extLst>
                </a:gridCol>
                <a:gridCol w="1906073">
                  <a:extLst>
                    <a:ext uri="{9D8B030D-6E8A-4147-A177-3AD203B41FA5}">
                      <a16:colId xmlns:a16="http://schemas.microsoft.com/office/drawing/2014/main" val="20002"/>
                    </a:ext>
                  </a:extLst>
                </a:gridCol>
                <a:gridCol w="1841679">
                  <a:extLst>
                    <a:ext uri="{9D8B030D-6E8A-4147-A177-3AD203B41FA5}">
                      <a16:colId xmlns:a16="http://schemas.microsoft.com/office/drawing/2014/main" val="20003"/>
                    </a:ext>
                  </a:extLst>
                </a:gridCol>
                <a:gridCol w="1584102">
                  <a:extLst>
                    <a:ext uri="{9D8B030D-6E8A-4147-A177-3AD203B41FA5}">
                      <a16:colId xmlns:a16="http://schemas.microsoft.com/office/drawing/2014/main" val="20004"/>
                    </a:ext>
                  </a:extLst>
                </a:gridCol>
                <a:gridCol w="2498501">
                  <a:extLst>
                    <a:ext uri="{9D8B030D-6E8A-4147-A177-3AD203B41FA5}">
                      <a16:colId xmlns:a16="http://schemas.microsoft.com/office/drawing/2014/main" val="20005"/>
                    </a:ext>
                  </a:extLst>
                </a:gridCol>
                <a:gridCol w="1425262">
                  <a:extLst>
                    <a:ext uri="{9D8B030D-6E8A-4147-A177-3AD203B41FA5}">
                      <a16:colId xmlns:a16="http://schemas.microsoft.com/office/drawing/2014/main" val="20006"/>
                    </a:ext>
                  </a:extLst>
                </a:gridCol>
              </a:tblGrid>
              <a:tr h="965917">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Séance</a:t>
                      </a:r>
                    </a:p>
                    <a:p>
                      <a:pPr marL="226695" indent="-226695" algn="ctr">
                        <a:spcAft>
                          <a:spcPts val="0"/>
                        </a:spcAft>
                      </a:pPr>
                      <a:r>
                        <a:rPr lang="fr-FR" sz="1800" dirty="0">
                          <a:effectLst/>
                          <a:latin typeface="Arial" panose="020B0604020202020204" pitchFamily="34" charset="0"/>
                          <a:cs typeface="Arial" panose="020B0604020202020204" pitchFamily="34" charset="0"/>
                        </a:rPr>
                        <a:t>durée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Étape du projet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Objectifs de la séance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compétences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notions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références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supports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965917">
                <a:tc>
                  <a:txBody>
                    <a:bodyPr/>
                    <a:lstStyle/>
                    <a:p>
                      <a:pPr marL="226695" indent="-226695" algn="ctr">
                        <a:spcAft>
                          <a:spcPts val="0"/>
                        </a:spcAft>
                      </a:pPr>
                      <a:r>
                        <a:rPr lang="fr-FR" sz="1800" b="1">
                          <a:effectLst/>
                          <a:latin typeface="Arial" panose="020B0604020202020204" pitchFamily="34" charset="0"/>
                          <a:ea typeface="Calibri" panose="020F0502020204030204" pitchFamily="34" charset="0"/>
                          <a:cs typeface="Arial" panose="020B0604020202020204" pitchFamily="34" charset="0"/>
                        </a:rPr>
                        <a:t>Séance 5</a:t>
                      </a:r>
                      <a:endParaRPr lang="fr-FR" sz="1800">
                        <a:effectLst/>
                        <a:latin typeface="Arial" panose="020B0604020202020204" pitchFamily="34" charset="0"/>
                        <a:ea typeface="Calibri" panose="020F0502020204030204" pitchFamily="34" charset="0"/>
                        <a:cs typeface="Arial" panose="020B0604020202020204" pitchFamily="34" charset="0"/>
                      </a:endParaRPr>
                    </a:p>
                    <a:p>
                      <a:pPr marL="226695" indent="-226695" algn="ctr">
                        <a:spcAft>
                          <a:spcPts val="0"/>
                        </a:spcAft>
                      </a:pPr>
                      <a:r>
                        <a:rPr lang="fr-FR" sz="1800" b="1">
                          <a:effectLst/>
                          <a:latin typeface="Arial" panose="020B0604020202020204" pitchFamily="34" charset="0"/>
                          <a:ea typeface="Calibri" panose="020F0502020204030204" pitchFamily="34" charset="0"/>
                          <a:cs typeface="Arial" panose="020B0604020202020204" pitchFamily="34" charset="0"/>
                        </a:rPr>
                        <a:t>1h</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a:effectLst/>
                          <a:latin typeface="Arial" panose="020B0604020202020204" pitchFamily="34" charset="0"/>
                          <a:ea typeface="Calibri" panose="020F0502020204030204" pitchFamily="34" charset="0"/>
                          <a:cs typeface="Arial" panose="020B0604020202020204" pitchFamily="34" charset="0"/>
                        </a:rPr>
                        <a:t>Exploitation pédagogique</a:t>
                      </a:r>
                    </a:p>
                  </a:txBody>
                  <a:tcPr marL="68580" marR="68580" marT="0" marB="0"/>
                </a:tc>
                <a:tc>
                  <a:txBody>
                    <a:bodyPr/>
                    <a:lstStyle/>
                    <a:p>
                      <a:pPr marL="226695" indent="-226695">
                        <a:spcAft>
                          <a:spcPts val="0"/>
                        </a:spcAft>
                      </a:pPr>
                      <a:r>
                        <a:rPr lang="fr-FR" sz="1800">
                          <a:effectLst/>
                          <a:latin typeface="Arial" panose="020B0604020202020204" pitchFamily="34" charset="0"/>
                          <a:ea typeface="Calibri" panose="020F0502020204030204" pitchFamily="34" charset="0"/>
                          <a:cs typeface="Arial" panose="020B0604020202020204" pitchFamily="34" charset="0"/>
                        </a:rPr>
                        <a:t>- Participer et s’impliquer dans le jeu de rôle</a:t>
                      </a:r>
                    </a:p>
                    <a:p>
                      <a:pPr marL="226695" indent="-226695">
                        <a:spcAft>
                          <a:spcPts val="0"/>
                        </a:spcAft>
                      </a:pPr>
                      <a:r>
                        <a:rPr lang="fr-FR" sz="1800">
                          <a:effectLst/>
                          <a:latin typeface="Arial" panose="020B0604020202020204" pitchFamily="34" charset="0"/>
                          <a:ea typeface="Calibri" panose="020F0502020204030204" pitchFamily="34" charset="0"/>
                          <a:cs typeface="Arial" panose="020B0604020202020204" pitchFamily="34" charset="0"/>
                        </a:rPr>
                        <a:t>- Savoir écouter </a:t>
                      </a:r>
                    </a:p>
                    <a:p>
                      <a:pPr marL="226695" indent="-226695">
                        <a:spcAft>
                          <a:spcPts val="0"/>
                        </a:spcAft>
                      </a:pPr>
                      <a:r>
                        <a:rPr lang="fr-FR" sz="1800">
                          <a:effectLst/>
                          <a:latin typeface="Arial" panose="020B0604020202020204" pitchFamily="34" charset="0"/>
                          <a:ea typeface="Calibri" panose="020F0502020204030204" pitchFamily="34" charset="0"/>
                          <a:cs typeface="Arial" panose="020B0604020202020204" pitchFamily="34" charset="0"/>
                        </a:rPr>
                        <a:t>- Débattre </a:t>
                      </a:r>
                    </a:p>
                    <a:p>
                      <a:pPr marL="226695" indent="-226695">
                        <a:spcAft>
                          <a:spcPts val="0"/>
                        </a:spcAft>
                      </a:pPr>
                      <a:r>
                        <a:rPr lang="fr-FR" sz="1800">
                          <a:effectLst/>
                          <a:latin typeface="Arial" panose="020B0604020202020204" pitchFamily="34" charset="0"/>
                          <a:ea typeface="Calibri" panose="020F0502020204030204" pitchFamily="34" charset="0"/>
                          <a:cs typeface="Arial" panose="020B0604020202020204" pitchFamily="34" charset="0"/>
                        </a:rPr>
                        <a:t>- Répondre à la question de la séquence de manière argumentée en s’appuyant sur des exemples tirés du jeu. </a:t>
                      </a:r>
                    </a:p>
                    <a:p>
                      <a:pPr marL="226695" indent="-226695">
                        <a:spcAft>
                          <a:spcPts val="0"/>
                        </a:spcAft>
                      </a:pPr>
                      <a:r>
                        <a:rPr lang="fr-FR" sz="18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marL="226695" indent="-226695">
                        <a:spcAft>
                          <a:spcPts val="0"/>
                        </a:spcAft>
                      </a:pPr>
                      <a:r>
                        <a:rPr lang="fr-FR" sz="1800">
                          <a:effectLst/>
                          <a:latin typeface="Arial" panose="020B0604020202020204" pitchFamily="34" charset="0"/>
                          <a:ea typeface="Calibri" panose="020F0502020204030204" pitchFamily="34" charset="0"/>
                          <a:cs typeface="Arial" panose="020B0604020202020204" pitchFamily="34" charset="0"/>
                        </a:rPr>
                        <a:t>- Savoir écouter, apprendre à débattre</a:t>
                      </a:r>
                    </a:p>
                    <a:p>
                      <a:pPr marL="226695" indent="-226695">
                        <a:spcAft>
                          <a:spcPts val="0"/>
                        </a:spcAft>
                      </a:pPr>
                      <a:r>
                        <a:rPr lang="fr-FR" sz="1800">
                          <a:effectLst/>
                          <a:latin typeface="Arial" panose="020B0604020202020204" pitchFamily="34" charset="0"/>
                          <a:ea typeface="Calibri" panose="020F0502020204030204" pitchFamily="34" charset="0"/>
                          <a:cs typeface="Arial" panose="020B0604020202020204" pitchFamily="34" charset="0"/>
                        </a:rPr>
                        <a:t>- Construire et exprimer une argumentation cohérente et étayée en s’appuyant sur les repères et les notions du programme.</a:t>
                      </a:r>
                    </a:p>
                  </a:txBody>
                  <a:tcPr marL="68580" marR="68580" marT="0" marB="0"/>
                </a:tc>
                <a:tc>
                  <a:txBody>
                    <a:bodyPr/>
                    <a:lstStyle/>
                    <a:p>
                      <a:pPr marL="226695" indent="-226695">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Laïcité, liberté, liberté de conscience, séparation des Églises et de l’État</a:t>
                      </a:r>
                    </a:p>
                  </a:txBody>
                  <a:tcPr marL="68580" marR="68580" marT="0" marB="0"/>
                </a:tc>
                <a:tc>
                  <a:txBody>
                    <a:bodyPr/>
                    <a:lstStyle/>
                    <a:p>
                      <a:pPr marL="342900" lvl="0" indent="-342900">
                        <a:spcAft>
                          <a:spcPts val="0"/>
                        </a:spcAft>
                        <a:buFont typeface="Calibri" panose="020F0502020204030204" pitchFamily="34" charset="0"/>
                        <a:buChar char="-"/>
                      </a:pPr>
                      <a:r>
                        <a:rPr lang="fr-FR" sz="1800" dirty="0">
                          <a:effectLst/>
                          <a:latin typeface="Arial" panose="020B0604020202020204" pitchFamily="34" charset="0"/>
                          <a:ea typeface="Calibri" panose="020F0502020204030204" pitchFamily="34" charset="0"/>
                          <a:cs typeface="Arial" panose="020B0604020202020204" pitchFamily="34" charset="0"/>
                        </a:rPr>
                        <a:t>Loi sur l’enseignement primaire obligatoire du 28 mars 1882 </a:t>
                      </a:r>
                    </a:p>
                    <a:p>
                      <a:pPr marL="342900" lvl="0" indent="-342900">
                        <a:spcAft>
                          <a:spcPts val="0"/>
                        </a:spcAft>
                        <a:buFont typeface="Calibri" panose="020F0502020204030204" pitchFamily="34" charset="0"/>
                        <a:buChar char="-"/>
                      </a:pPr>
                      <a:r>
                        <a:rPr lang="fr-FR" sz="1800" dirty="0">
                          <a:effectLst/>
                          <a:latin typeface="Arial" panose="020B0604020202020204" pitchFamily="34" charset="0"/>
                          <a:ea typeface="Calibri" panose="020F0502020204030204" pitchFamily="34" charset="0"/>
                          <a:cs typeface="Arial" panose="020B0604020202020204" pitchFamily="34" charset="0"/>
                        </a:rPr>
                        <a:t>Loi de séparation des Églises et de l’État </a:t>
                      </a:r>
                    </a:p>
                    <a:p>
                      <a:pPr marL="342900" lvl="0" indent="-342900">
                        <a:spcAft>
                          <a:spcPts val="0"/>
                        </a:spcAft>
                        <a:buFont typeface="Calibri" panose="020F0502020204030204" pitchFamily="34" charset="0"/>
                        <a:buChar char="-"/>
                      </a:pPr>
                      <a:r>
                        <a:rPr lang="fr-FR" sz="1800" dirty="0">
                          <a:effectLst/>
                          <a:latin typeface="Arial" panose="020B0604020202020204" pitchFamily="34" charset="0"/>
                          <a:ea typeface="Calibri" panose="020F0502020204030204" pitchFamily="34" charset="0"/>
                          <a:cs typeface="Arial" panose="020B0604020202020204" pitchFamily="34" charset="0"/>
                        </a:rPr>
                        <a:t>Loi sur l’application du principe de laïcité dans les établissements scolaires et publics. </a:t>
                      </a:r>
                    </a:p>
                    <a:p>
                      <a:pPr marL="226695" indent="-226695">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     Articles du Code du travail (la laïcité dans le monde du travail</a:t>
                      </a:r>
                    </a:p>
                  </a:txBody>
                  <a:tcPr marL="68580" marR="68580" marT="0" marB="0"/>
                </a:tc>
                <a:tc>
                  <a:txBody>
                    <a:bodyPr/>
                    <a:lstStyle/>
                    <a:p>
                      <a:pPr marL="226695" indent="-226695">
                        <a:spcAft>
                          <a:spcPts val="0"/>
                        </a:spcAft>
                      </a:pPr>
                      <a:r>
                        <a:rPr lang="fr-FR" sz="1800" dirty="0">
                          <a:effectLst/>
                          <a:latin typeface="Arial" panose="020B0604020202020204" pitchFamily="34" charset="0"/>
                          <a:ea typeface="Calibri" panose="020F0502020204030204" pitchFamily="34" charset="0"/>
                          <a:cs typeface="Arial" panose="020B0604020202020204" pitchFamily="34" charset="0"/>
                        </a:rPr>
                        <a:t>- jeu de rôle </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5451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247054590"/>
              </p:ext>
            </p:extLst>
          </p:nvPr>
        </p:nvGraphicFramePr>
        <p:xfrm>
          <a:off x="0" y="0"/>
          <a:ext cx="12192000" cy="6177997"/>
        </p:xfrm>
        <a:graphic>
          <a:graphicData uri="http://schemas.openxmlformats.org/drawingml/2006/table">
            <a:tbl>
              <a:tblPr firstRow="1" firstCol="1" bandRow="1">
                <a:tableStyleId>{5C22544A-7EE6-4342-B048-85BDC9FD1C3A}</a:tableStyleId>
              </a:tblPr>
              <a:tblGrid>
                <a:gridCol w="1188499">
                  <a:extLst>
                    <a:ext uri="{9D8B030D-6E8A-4147-A177-3AD203B41FA5}">
                      <a16:colId xmlns:a16="http://schemas.microsoft.com/office/drawing/2014/main" val="20000"/>
                    </a:ext>
                  </a:extLst>
                </a:gridCol>
                <a:gridCol w="1696369">
                  <a:extLst>
                    <a:ext uri="{9D8B030D-6E8A-4147-A177-3AD203B41FA5}">
                      <a16:colId xmlns:a16="http://schemas.microsoft.com/office/drawing/2014/main" val="20001"/>
                    </a:ext>
                  </a:extLst>
                </a:gridCol>
                <a:gridCol w="1767354">
                  <a:extLst>
                    <a:ext uri="{9D8B030D-6E8A-4147-A177-3AD203B41FA5}">
                      <a16:colId xmlns:a16="http://schemas.microsoft.com/office/drawing/2014/main" val="20002"/>
                    </a:ext>
                  </a:extLst>
                </a:gridCol>
                <a:gridCol w="1903124">
                  <a:extLst>
                    <a:ext uri="{9D8B030D-6E8A-4147-A177-3AD203B41FA5}">
                      <a16:colId xmlns:a16="http://schemas.microsoft.com/office/drawing/2014/main" val="20003"/>
                    </a:ext>
                  </a:extLst>
                </a:gridCol>
                <a:gridCol w="1414244">
                  <a:extLst>
                    <a:ext uri="{9D8B030D-6E8A-4147-A177-3AD203B41FA5}">
                      <a16:colId xmlns:a16="http://schemas.microsoft.com/office/drawing/2014/main" val="20004"/>
                    </a:ext>
                  </a:extLst>
                </a:gridCol>
                <a:gridCol w="2256235">
                  <a:extLst>
                    <a:ext uri="{9D8B030D-6E8A-4147-A177-3AD203B41FA5}">
                      <a16:colId xmlns:a16="http://schemas.microsoft.com/office/drawing/2014/main" val="20005"/>
                    </a:ext>
                  </a:extLst>
                </a:gridCol>
                <a:gridCol w="1966175">
                  <a:extLst>
                    <a:ext uri="{9D8B030D-6E8A-4147-A177-3AD203B41FA5}">
                      <a16:colId xmlns:a16="http://schemas.microsoft.com/office/drawing/2014/main" val="20006"/>
                    </a:ext>
                  </a:extLst>
                </a:gridCol>
              </a:tblGrid>
              <a:tr h="965917">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Séance</a:t>
                      </a:r>
                    </a:p>
                    <a:p>
                      <a:pPr marL="226695" indent="-226695" algn="ctr">
                        <a:spcAft>
                          <a:spcPts val="0"/>
                        </a:spcAft>
                      </a:pPr>
                      <a:r>
                        <a:rPr lang="fr-FR" sz="1800" dirty="0">
                          <a:effectLst/>
                          <a:latin typeface="Arial" panose="020B0604020202020204" pitchFamily="34" charset="0"/>
                          <a:cs typeface="Arial" panose="020B0604020202020204" pitchFamily="34" charset="0"/>
                        </a:rPr>
                        <a:t>durée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Étape du projet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Objectifs de la séance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compétences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notions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références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supports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965917">
                <a:tc>
                  <a:txBody>
                    <a:bodyPr/>
                    <a:lstStyle/>
                    <a:p>
                      <a:pPr marL="226695" indent="-226695" algn="ctr">
                        <a:spcAft>
                          <a:spcPts val="0"/>
                        </a:spcAft>
                      </a:pPr>
                      <a:r>
                        <a:rPr lang="fr-FR" sz="1800" b="1">
                          <a:effectLst/>
                          <a:latin typeface="Arial" panose="020B0604020202020204" pitchFamily="34" charset="0"/>
                          <a:ea typeface="Calibri" panose="020F0502020204030204" pitchFamily="34" charset="0"/>
                          <a:cs typeface="Times New Roman" panose="02020603050405020304" pitchFamily="18" charset="0"/>
                        </a:rPr>
                        <a:t>Séance 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marL="226695" indent="-226695" algn="ctr">
                        <a:spcAft>
                          <a:spcPts val="0"/>
                        </a:spcAft>
                      </a:pPr>
                      <a:r>
                        <a:rPr lang="fr-FR" sz="1800" b="1">
                          <a:effectLst/>
                          <a:latin typeface="Arial" panose="020B0604020202020204" pitchFamily="34" charset="0"/>
                          <a:ea typeface="Calibri" panose="020F0502020204030204" pitchFamily="34" charset="0"/>
                          <a:cs typeface="Times New Roman" panose="02020603050405020304" pitchFamily="18" charset="0"/>
                        </a:rPr>
                        <a:t>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spcAft>
                          <a:spcPts val="0"/>
                        </a:spcAft>
                      </a:pPr>
                      <a:r>
                        <a:rPr lang="fr-FR" sz="1800">
                          <a:effectLst/>
                          <a:latin typeface="Arial" panose="020B0604020202020204" pitchFamily="34" charset="0"/>
                          <a:ea typeface="Calibri" panose="020F0502020204030204" pitchFamily="34" charset="0"/>
                          <a:cs typeface="Times New Roman" panose="02020603050405020304" pitchFamily="18" charset="0"/>
                        </a:rPr>
                        <a:t>Présentation (le 9 décembre 2020)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Sensibiliser les élèves du lycée aux enjeux de la laïcité  grâce au jeu de rôle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Respecter autrui et la pluralité des points de vue.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spcAft>
                          <a:spcPts val="0"/>
                        </a:spcAft>
                      </a:pPr>
                      <a:r>
                        <a:rPr lang="fr-FR" sz="1800">
                          <a:effectLst/>
                          <a:latin typeface="Arial" panose="020B0604020202020204" pitchFamily="34" charset="0"/>
                          <a:ea typeface="Calibri" panose="020F0502020204030204" pitchFamily="34" charset="0"/>
                          <a:cs typeface="Times New Roman" panose="02020603050405020304" pitchFamily="18" charset="0"/>
                        </a:rPr>
                        <a:t>- laïcité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spcAft>
                          <a:spcPts val="0"/>
                        </a:spcAft>
                        <a:buFont typeface="Calibri" panose="020F0502020204030204" pitchFamily="34" charset="0"/>
                        <a:buChar char="-"/>
                      </a:pPr>
                      <a:r>
                        <a:rPr lang="fr-FR" sz="1800">
                          <a:effectLst/>
                          <a:latin typeface="Arial" panose="020B0604020202020204" pitchFamily="34" charset="0"/>
                          <a:ea typeface="Calibri" panose="020F0502020204030204" pitchFamily="34" charset="0"/>
                          <a:cs typeface="Times New Roman" panose="02020603050405020304" pitchFamily="18" charset="0"/>
                        </a:rPr>
                        <a:t>Loi sur l’enseignement primaire obligatoire du 28 mars 1882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fr-FR" sz="1800">
                          <a:effectLst/>
                          <a:latin typeface="Arial" panose="020B0604020202020204" pitchFamily="34" charset="0"/>
                          <a:ea typeface="Calibri" panose="020F0502020204030204" pitchFamily="34" charset="0"/>
                          <a:cs typeface="Times New Roman" panose="02020603050405020304" pitchFamily="18" charset="0"/>
                        </a:rPr>
                        <a:t>Loi de séparation des Églises et de l’État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fr-FR" sz="1800">
                          <a:effectLst/>
                          <a:latin typeface="Arial" panose="020B0604020202020204" pitchFamily="34" charset="0"/>
                          <a:ea typeface="Calibri" panose="020F0502020204030204" pitchFamily="34" charset="0"/>
                          <a:cs typeface="Times New Roman" panose="02020603050405020304" pitchFamily="18" charset="0"/>
                        </a:rPr>
                        <a:t>Loi sur l’application du principe de laïcité dans les établissements scolaires et publics.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p>
                      <a:pPr marL="226695" indent="-226695">
                        <a:spcAft>
                          <a:spcPts val="0"/>
                        </a:spcAft>
                      </a:pPr>
                      <a:r>
                        <a:rPr lang="fr-FR" sz="1800">
                          <a:effectLst/>
                          <a:latin typeface="Arial" panose="020B0604020202020204" pitchFamily="34" charset="0"/>
                          <a:ea typeface="Calibri" panose="020F0502020204030204" pitchFamily="34" charset="0"/>
                          <a:cs typeface="Times New Roman" panose="02020603050405020304" pitchFamily="18" charset="0"/>
                        </a:rPr>
                        <a:t>-     Articles du Code du travail (la laïcité dans le monde du travail</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jeu de rôle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48618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765184" y="0"/>
            <a:ext cx="2537939" cy="461665"/>
          </a:xfrm>
          <a:prstGeom prst="rect">
            <a:avLst/>
          </a:prstGeom>
          <a:noFill/>
        </p:spPr>
        <p:txBody>
          <a:bodyPr wrap="none" rtlCol="0">
            <a:spAutoFit/>
          </a:bodyPr>
          <a:lstStyle/>
          <a:p>
            <a:r>
              <a:rPr lang="fr-FR" sz="2400" dirty="0">
                <a:solidFill>
                  <a:srgbClr val="FF0000"/>
                </a:solidFill>
                <a:latin typeface="Elephant" panose="02020904090505020303" pitchFamily="18" charset="0"/>
              </a:rPr>
              <a:t>L’évaluation ?   </a:t>
            </a:r>
          </a:p>
        </p:txBody>
      </p:sp>
      <p:sp>
        <p:nvSpPr>
          <p:cNvPr id="3" name="Rectangle 2"/>
          <p:cNvSpPr/>
          <p:nvPr/>
        </p:nvSpPr>
        <p:spPr>
          <a:xfrm>
            <a:off x="69608" y="408989"/>
            <a:ext cx="2021984" cy="1223493"/>
          </a:xfrm>
          <a:prstGeom prst="rect">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fr-FR" b="1" dirty="0">
                <a:solidFill>
                  <a:schemeClr val="tx1"/>
                </a:solidFill>
                <a:latin typeface="Arial" panose="020B0604020202020204" pitchFamily="34" charset="0"/>
                <a:cs typeface="Arial" panose="020B0604020202020204" pitchFamily="34" charset="0"/>
              </a:rPr>
              <a:t>Les étapes de l’apprentissage par projet   </a:t>
            </a:r>
          </a:p>
        </p:txBody>
      </p:sp>
      <p:sp>
        <p:nvSpPr>
          <p:cNvPr id="5" name="Rectangle 4"/>
          <p:cNvSpPr/>
          <p:nvPr/>
        </p:nvSpPr>
        <p:spPr>
          <a:xfrm>
            <a:off x="2200920" y="422813"/>
            <a:ext cx="1493950" cy="1223493"/>
          </a:xfrm>
          <a:prstGeom prst="rect">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fr-FR" b="1" dirty="0">
                <a:solidFill>
                  <a:schemeClr val="tx1"/>
                </a:solidFill>
                <a:latin typeface="Arial" panose="020B0604020202020204" pitchFamily="34" charset="0"/>
                <a:cs typeface="Arial" panose="020B0604020202020204" pitchFamily="34" charset="0"/>
              </a:rPr>
              <a:t>Préparation  </a:t>
            </a:r>
          </a:p>
        </p:txBody>
      </p:sp>
      <p:sp>
        <p:nvSpPr>
          <p:cNvPr id="7" name="Rectangle 6"/>
          <p:cNvSpPr/>
          <p:nvPr/>
        </p:nvSpPr>
        <p:spPr>
          <a:xfrm>
            <a:off x="3804198" y="436271"/>
            <a:ext cx="1493950" cy="1223493"/>
          </a:xfrm>
          <a:prstGeom prst="rect">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fr-FR" b="1" dirty="0">
                <a:solidFill>
                  <a:schemeClr val="tx1"/>
                </a:solidFill>
                <a:latin typeface="Arial" panose="020B0604020202020204" pitchFamily="34" charset="0"/>
                <a:cs typeface="Arial" panose="020B0604020202020204" pitchFamily="34" charset="0"/>
              </a:rPr>
              <a:t>Exécution  </a:t>
            </a:r>
          </a:p>
        </p:txBody>
      </p:sp>
      <p:sp>
        <p:nvSpPr>
          <p:cNvPr id="11" name="Rectangle 10"/>
          <p:cNvSpPr/>
          <p:nvPr/>
        </p:nvSpPr>
        <p:spPr>
          <a:xfrm>
            <a:off x="5414359" y="420881"/>
            <a:ext cx="1493950" cy="1223493"/>
          </a:xfrm>
          <a:prstGeom prst="rect">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fr-FR" b="1" dirty="0">
                <a:solidFill>
                  <a:schemeClr val="tx1"/>
                </a:solidFill>
                <a:latin typeface="Arial" panose="020B0604020202020204" pitchFamily="34" charset="0"/>
                <a:cs typeface="Arial" panose="020B0604020202020204" pitchFamily="34" charset="0"/>
              </a:rPr>
              <a:t>Production finale  </a:t>
            </a:r>
          </a:p>
        </p:txBody>
      </p:sp>
      <p:sp>
        <p:nvSpPr>
          <p:cNvPr id="15" name="Rectangle 14"/>
          <p:cNvSpPr/>
          <p:nvPr/>
        </p:nvSpPr>
        <p:spPr>
          <a:xfrm>
            <a:off x="7015307" y="427659"/>
            <a:ext cx="1635613" cy="1223493"/>
          </a:xfrm>
          <a:prstGeom prst="rect">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fr-FR" b="1" dirty="0">
                <a:solidFill>
                  <a:schemeClr val="tx1"/>
                </a:solidFill>
                <a:latin typeface="Arial" panose="020B0604020202020204" pitchFamily="34" charset="0"/>
                <a:cs typeface="Arial" panose="020B0604020202020204" pitchFamily="34" charset="0"/>
              </a:rPr>
              <a:t>Exploitation pédagogique  </a:t>
            </a:r>
          </a:p>
        </p:txBody>
      </p:sp>
      <p:sp>
        <p:nvSpPr>
          <p:cNvPr id="17" name="Rectangle 16"/>
          <p:cNvSpPr/>
          <p:nvPr/>
        </p:nvSpPr>
        <p:spPr>
          <a:xfrm>
            <a:off x="8768663" y="427659"/>
            <a:ext cx="1493950" cy="1223493"/>
          </a:xfrm>
          <a:prstGeom prst="rect">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fr-FR" sz="1600" b="1" dirty="0">
                <a:solidFill>
                  <a:schemeClr val="tx1"/>
                </a:solidFill>
                <a:latin typeface="Arial" panose="020B0604020202020204" pitchFamily="34" charset="0"/>
                <a:cs typeface="Arial" panose="020B0604020202020204" pitchFamily="34" charset="0"/>
              </a:rPr>
              <a:t>Présentation</a:t>
            </a:r>
            <a:r>
              <a:rPr lang="fr-FR" b="1" dirty="0">
                <a:solidFill>
                  <a:schemeClr val="tx1"/>
                </a:solidFill>
                <a:latin typeface="Arial" panose="020B0604020202020204" pitchFamily="34" charset="0"/>
                <a:cs typeface="Arial" panose="020B0604020202020204" pitchFamily="34" charset="0"/>
              </a:rPr>
              <a:t>  </a:t>
            </a:r>
          </a:p>
        </p:txBody>
      </p:sp>
      <p:sp>
        <p:nvSpPr>
          <p:cNvPr id="18" name="Rectangle 17"/>
          <p:cNvSpPr/>
          <p:nvPr/>
        </p:nvSpPr>
        <p:spPr>
          <a:xfrm>
            <a:off x="10368079" y="427659"/>
            <a:ext cx="1493950" cy="1223493"/>
          </a:xfrm>
          <a:prstGeom prst="rect">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fr-FR" b="1" dirty="0">
                <a:solidFill>
                  <a:schemeClr val="tx1"/>
                </a:solidFill>
                <a:latin typeface="Arial" panose="020B0604020202020204" pitchFamily="34" charset="0"/>
                <a:cs typeface="Arial" panose="020B0604020202020204" pitchFamily="34" charset="0"/>
              </a:rPr>
              <a:t>Évaluation </a:t>
            </a:r>
          </a:p>
        </p:txBody>
      </p:sp>
      <p:sp>
        <p:nvSpPr>
          <p:cNvPr id="19" name="Flèche droite 18"/>
          <p:cNvSpPr/>
          <p:nvPr/>
        </p:nvSpPr>
        <p:spPr>
          <a:xfrm>
            <a:off x="3505054" y="1332623"/>
            <a:ext cx="553792" cy="30299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droite 19"/>
          <p:cNvSpPr/>
          <p:nvPr/>
        </p:nvSpPr>
        <p:spPr>
          <a:xfrm>
            <a:off x="5162141" y="1329488"/>
            <a:ext cx="553792" cy="30299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droite 20"/>
          <p:cNvSpPr/>
          <p:nvPr/>
        </p:nvSpPr>
        <p:spPr>
          <a:xfrm>
            <a:off x="6786553" y="1311838"/>
            <a:ext cx="553792" cy="30299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droite 21"/>
          <p:cNvSpPr/>
          <p:nvPr/>
        </p:nvSpPr>
        <p:spPr>
          <a:xfrm>
            <a:off x="8486568" y="1311838"/>
            <a:ext cx="553792" cy="30299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droite 22"/>
          <p:cNvSpPr/>
          <p:nvPr/>
        </p:nvSpPr>
        <p:spPr>
          <a:xfrm>
            <a:off x="10186583" y="1299011"/>
            <a:ext cx="553792" cy="30299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296214" y="1924485"/>
            <a:ext cx="11745532" cy="4708981"/>
          </a:xfrm>
          <a:prstGeom prst="rect">
            <a:avLst/>
          </a:prstGeom>
          <a:noFill/>
        </p:spPr>
        <p:txBody>
          <a:bodyPr wrap="square" rtlCol="0">
            <a:spAutoFit/>
          </a:bodyPr>
          <a:lstStyle/>
          <a:p>
            <a:endParaRPr lang="fr-FR" sz="1600" b="1" dirty="0">
              <a:solidFill>
                <a:srgbClr val="FF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fr-FR" sz="2400" b="1" dirty="0">
                <a:latin typeface="Arial" panose="020B0604020202020204" pitchFamily="34" charset="0"/>
                <a:cs typeface="Arial" panose="020B0604020202020204" pitchFamily="34" charset="0"/>
              </a:rPr>
              <a:t>Évaluation du projet </a:t>
            </a:r>
          </a:p>
          <a:p>
            <a:endParaRPr lang="fr-FR" sz="2400" b="1" dirty="0">
              <a:latin typeface="Arial" panose="020B0604020202020204" pitchFamily="34" charset="0"/>
              <a:cs typeface="Arial" panose="020B0604020202020204" pitchFamily="34" charset="0"/>
            </a:endParaRPr>
          </a:p>
          <a:p>
            <a:r>
              <a:rPr lang="fr-FR" sz="2400" b="1" dirty="0">
                <a:latin typeface="Arial" panose="020B0604020202020204" pitchFamily="34" charset="0"/>
                <a:cs typeface="Arial" panose="020B0604020202020204" pitchFamily="34" charset="0"/>
              </a:rPr>
              <a:t>Un compte rendu de la progression du travail individuel et par équipe (sous la forme d’un journal de bord ou de portfolio) renseigné par les élèves eux-mêmes. </a:t>
            </a:r>
          </a:p>
          <a:p>
            <a:pPr marL="342900" indent="-342900">
              <a:buFont typeface="Arial" panose="020B0604020202020204" pitchFamily="34" charset="0"/>
              <a:buChar char="•"/>
            </a:pPr>
            <a:endParaRPr lang="fr-FR" sz="2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fr-FR" sz="2400" b="1" dirty="0">
                <a:latin typeface="Arial" panose="020B0604020202020204" pitchFamily="34" charset="0"/>
                <a:cs typeface="Arial" panose="020B0604020202020204" pitchFamily="34" charset="0"/>
              </a:rPr>
              <a:t>Attention : La présentation du projet n’est pas son évaluation : elle reflète le travail du groupe et ne prend pas en compte le travail réel de chaque élève.</a:t>
            </a:r>
          </a:p>
          <a:p>
            <a:pPr algn="just"/>
            <a:endParaRPr lang="fr-FR" sz="2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fr-FR" sz="2400" b="1" dirty="0">
                <a:latin typeface="Arial" panose="020B0604020202020204" pitchFamily="34" charset="0"/>
                <a:cs typeface="Arial" panose="020B0604020202020204" pitchFamily="34" charset="0"/>
              </a:rPr>
              <a:t>Attention : il est possible d’évaluer durant le projet =&gt; l’argumentation rédigée après avoir participé au jeu de rôle. </a:t>
            </a:r>
          </a:p>
          <a:p>
            <a:pPr marL="342900" indent="-342900">
              <a:buFont typeface="Arial" panose="020B0604020202020204" pitchFamily="34" charset="0"/>
              <a:buChar char="•"/>
            </a:pPr>
            <a:endParaRPr lang="fr-F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5910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493" y="1456461"/>
            <a:ext cx="10813097" cy="3266639"/>
          </a:xfrm>
          <a:prstGeom prst="rect">
            <a:avLst/>
          </a:prstGeom>
        </p:spPr>
      </p:pic>
      <p:sp>
        <p:nvSpPr>
          <p:cNvPr id="20" name="ZoneTexte 19"/>
          <p:cNvSpPr txBox="1"/>
          <p:nvPr/>
        </p:nvSpPr>
        <p:spPr>
          <a:xfrm>
            <a:off x="4696991" y="0"/>
            <a:ext cx="2846100" cy="461665"/>
          </a:xfrm>
          <a:prstGeom prst="rect">
            <a:avLst/>
          </a:prstGeom>
          <a:noFill/>
        </p:spPr>
        <p:txBody>
          <a:bodyPr wrap="none" rtlCol="0">
            <a:spAutoFit/>
          </a:bodyPr>
          <a:lstStyle/>
          <a:p>
            <a:r>
              <a:rPr lang="fr-FR" sz="2400" dirty="0">
                <a:solidFill>
                  <a:srgbClr val="FF0000"/>
                </a:solidFill>
                <a:latin typeface="Elephant" panose="02020904090505020303" pitchFamily="18" charset="0"/>
              </a:rPr>
              <a:t>Les compétences </a:t>
            </a:r>
          </a:p>
        </p:txBody>
      </p:sp>
    </p:spTree>
    <p:extLst>
      <p:ext uri="{BB962C8B-B14F-4D97-AF65-F5344CB8AC3E}">
        <p14:creationId xmlns:p14="http://schemas.microsoft.com/office/powerpoint/2010/main" val="218660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397826" y="-25758"/>
            <a:ext cx="5620706" cy="461665"/>
          </a:xfrm>
          <a:prstGeom prst="rect">
            <a:avLst/>
          </a:prstGeom>
          <a:noFill/>
        </p:spPr>
        <p:txBody>
          <a:bodyPr wrap="none" rtlCol="0">
            <a:spAutoFit/>
          </a:bodyPr>
          <a:lstStyle/>
          <a:p>
            <a:r>
              <a:rPr lang="fr-FR" sz="2400" dirty="0">
                <a:solidFill>
                  <a:srgbClr val="FF0000"/>
                </a:solidFill>
                <a:latin typeface="Elephant" panose="02020904090505020303" pitchFamily="18" charset="0"/>
              </a:rPr>
              <a:t>Les notions, mots-clés et références </a:t>
            </a:r>
          </a:p>
        </p:txBody>
      </p:sp>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769" y="810962"/>
            <a:ext cx="11147733" cy="5529133"/>
          </a:xfrm>
          <a:prstGeom prst="rect">
            <a:avLst/>
          </a:prstGeom>
        </p:spPr>
      </p:pic>
    </p:spTree>
    <p:extLst>
      <p:ext uri="{BB962C8B-B14F-4D97-AF65-F5344CB8AC3E}">
        <p14:creationId xmlns:p14="http://schemas.microsoft.com/office/powerpoint/2010/main" val="256394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17" y="2857561"/>
            <a:ext cx="11831551" cy="2732341"/>
          </a:xfrm>
          <a:prstGeom prst="rect">
            <a:avLst/>
          </a:prstGeom>
        </p:spPr>
      </p:pic>
      <p:sp>
        <p:nvSpPr>
          <p:cNvPr id="3" name="Rectangle 2"/>
          <p:cNvSpPr/>
          <p:nvPr/>
        </p:nvSpPr>
        <p:spPr>
          <a:xfrm>
            <a:off x="360449" y="5417643"/>
            <a:ext cx="11831551" cy="369332"/>
          </a:xfrm>
          <a:prstGeom prst="rect">
            <a:avLst/>
          </a:prstGeom>
        </p:spPr>
        <p:txBody>
          <a:bodyPr wrap="square">
            <a:spAutoFit/>
          </a:bodyPr>
          <a:lstStyle/>
          <a:p>
            <a:pPr algn="r"/>
            <a:r>
              <a:rPr lang="fr-FR" dirty="0">
                <a:hlinkClick r:id="rId3"/>
              </a:rPr>
              <a:t>https://www.20minutes.fr/paris/1541939-20150216-antisemitisme-marche-dix-heures-kippa-paris</a:t>
            </a:r>
            <a:endParaRPr lang="fr-FR" dirty="0"/>
          </a:p>
        </p:txBody>
      </p:sp>
      <p:sp>
        <p:nvSpPr>
          <p:cNvPr id="4" name="ZoneTexte 3"/>
          <p:cNvSpPr txBox="1"/>
          <p:nvPr/>
        </p:nvSpPr>
        <p:spPr>
          <a:xfrm>
            <a:off x="360447" y="5937161"/>
            <a:ext cx="11320689" cy="461665"/>
          </a:xfrm>
          <a:prstGeom prst="rect">
            <a:avLst/>
          </a:prstGeom>
          <a:noFill/>
        </p:spPr>
        <p:txBody>
          <a:bodyPr wrap="square" rtlCol="0">
            <a:spAutoFit/>
          </a:bodyPr>
          <a:lstStyle/>
          <a:p>
            <a:pPr marL="285750" indent="-285750">
              <a:buFont typeface="Symbol" panose="05050102010706020507" pitchFamily="18" charset="2"/>
              <a:buChar char="Þ"/>
            </a:pPr>
            <a:r>
              <a:rPr lang="fr-FR" sz="2400" b="1" dirty="0">
                <a:solidFill>
                  <a:srgbClr val="FF0000"/>
                </a:solidFill>
                <a:latin typeface="Arial" panose="020B0604020202020204" pitchFamily="34" charset="0"/>
                <a:cs typeface="Arial" panose="020B0604020202020204" pitchFamily="34" charset="0"/>
              </a:rPr>
              <a:t> Les élèves note sur un post-it une émotion</a:t>
            </a:r>
          </a:p>
        </p:txBody>
      </p:sp>
      <p:graphicFrame>
        <p:nvGraphicFramePr>
          <p:cNvPr id="6" name="Tableau 5"/>
          <p:cNvGraphicFramePr>
            <a:graphicFrameLocks noGrp="1"/>
          </p:cNvGraphicFramePr>
          <p:nvPr>
            <p:extLst>
              <p:ext uri="{D42A27DB-BD31-4B8C-83A1-F6EECF244321}">
                <p14:modId xmlns:p14="http://schemas.microsoft.com/office/powerpoint/2010/main" val="3048216122"/>
              </p:ext>
            </p:extLst>
          </p:nvPr>
        </p:nvGraphicFramePr>
        <p:xfrm>
          <a:off x="0" y="0"/>
          <a:ext cx="12192001" cy="2973895"/>
        </p:xfrm>
        <a:graphic>
          <a:graphicData uri="http://schemas.openxmlformats.org/drawingml/2006/table">
            <a:tbl>
              <a:tblPr firstRow="1" firstCol="1" bandRow="1">
                <a:tableStyleId>{5C22544A-7EE6-4342-B048-85BDC9FD1C3A}</a:tableStyleId>
              </a:tblPr>
              <a:tblGrid>
                <a:gridCol w="1188499">
                  <a:extLst>
                    <a:ext uri="{9D8B030D-6E8A-4147-A177-3AD203B41FA5}">
                      <a16:colId xmlns:a16="http://schemas.microsoft.com/office/drawing/2014/main" val="20000"/>
                    </a:ext>
                  </a:extLst>
                </a:gridCol>
                <a:gridCol w="1323302">
                  <a:extLst>
                    <a:ext uri="{9D8B030D-6E8A-4147-A177-3AD203B41FA5}">
                      <a16:colId xmlns:a16="http://schemas.microsoft.com/office/drawing/2014/main" val="20001"/>
                    </a:ext>
                  </a:extLst>
                </a:gridCol>
                <a:gridCol w="2140421">
                  <a:extLst>
                    <a:ext uri="{9D8B030D-6E8A-4147-A177-3AD203B41FA5}">
                      <a16:colId xmlns:a16="http://schemas.microsoft.com/office/drawing/2014/main" val="20002"/>
                    </a:ext>
                  </a:extLst>
                </a:gridCol>
                <a:gridCol w="1800833">
                  <a:extLst>
                    <a:ext uri="{9D8B030D-6E8A-4147-A177-3AD203B41FA5}">
                      <a16:colId xmlns:a16="http://schemas.microsoft.com/office/drawing/2014/main" val="20003"/>
                    </a:ext>
                  </a:extLst>
                </a:gridCol>
                <a:gridCol w="1516535">
                  <a:extLst>
                    <a:ext uri="{9D8B030D-6E8A-4147-A177-3AD203B41FA5}">
                      <a16:colId xmlns:a16="http://schemas.microsoft.com/office/drawing/2014/main" val="20004"/>
                    </a:ext>
                  </a:extLst>
                </a:gridCol>
                <a:gridCol w="2876622">
                  <a:extLst>
                    <a:ext uri="{9D8B030D-6E8A-4147-A177-3AD203B41FA5}">
                      <a16:colId xmlns:a16="http://schemas.microsoft.com/office/drawing/2014/main" val="20005"/>
                    </a:ext>
                  </a:extLst>
                </a:gridCol>
                <a:gridCol w="1345789">
                  <a:extLst>
                    <a:ext uri="{9D8B030D-6E8A-4147-A177-3AD203B41FA5}">
                      <a16:colId xmlns:a16="http://schemas.microsoft.com/office/drawing/2014/main" val="20006"/>
                    </a:ext>
                  </a:extLst>
                </a:gridCol>
              </a:tblGrid>
              <a:tr h="779335">
                <a:tc>
                  <a:txBody>
                    <a:bodyPr/>
                    <a:lstStyle/>
                    <a:p>
                      <a:pPr marL="226695" indent="-226695" algn="ctr">
                        <a:spcAft>
                          <a:spcPts val="0"/>
                        </a:spcAft>
                      </a:pPr>
                      <a:r>
                        <a:rPr lang="fr-FR" sz="1600" dirty="0">
                          <a:effectLst/>
                          <a:latin typeface="Arial" panose="020B0604020202020204" pitchFamily="34" charset="0"/>
                          <a:cs typeface="Arial" panose="020B0604020202020204" pitchFamily="34" charset="0"/>
                        </a:rPr>
                        <a:t>Séance</a:t>
                      </a:r>
                    </a:p>
                    <a:p>
                      <a:pPr marL="226695" indent="-226695" algn="ctr">
                        <a:spcAft>
                          <a:spcPts val="0"/>
                        </a:spcAft>
                      </a:pPr>
                      <a:r>
                        <a:rPr lang="fr-FR" sz="1600" dirty="0">
                          <a:effectLst/>
                          <a:latin typeface="Arial" panose="020B0604020202020204" pitchFamily="34" charset="0"/>
                          <a:cs typeface="Arial" panose="020B0604020202020204" pitchFamily="34" charset="0"/>
                        </a:rPr>
                        <a:t>durée</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600">
                          <a:effectLst/>
                          <a:latin typeface="Arial" panose="020B0604020202020204" pitchFamily="34" charset="0"/>
                          <a:cs typeface="Arial" panose="020B0604020202020204" pitchFamily="34" charset="0"/>
                        </a:rPr>
                        <a:t>Étape du projet</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600">
                          <a:effectLst/>
                          <a:latin typeface="Arial" panose="020B0604020202020204" pitchFamily="34" charset="0"/>
                          <a:cs typeface="Arial" panose="020B0604020202020204" pitchFamily="34" charset="0"/>
                        </a:rPr>
                        <a:t>Objectifs de la séance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600">
                          <a:effectLst/>
                          <a:latin typeface="Arial" panose="020B0604020202020204" pitchFamily="34" charset="0"/>
                          <a:cs typeface="Arial" panose="020B0604020202020204" pitchFamily="34" charset="0"/>
                        </a:rPr>
                        <a:t>Les compétences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600">
                          <a:effectLst/>
                          <a:latin typeface="Arial" panose="020B0604020202020204" pitchFamily="34" charset="0"/>
                          <a:cs typeface="Arial" panose="020B0604020202020204" pitchFamily="34" charset="0"/>
                        </a:rPr>
                        <a:t>Les notions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600">
                          <a:effectLst/>
                          <a:latin typeface="Arial" panose="020B0604020202020204" pitchFamily="34" charset="0"/>
                          <a:cs typeface="Arial" panose="020B0604020202020204" pitchFamily="34" charset="0"/>
                        </a:rPr>
                        <a:t>Les références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600" dirty="0">
                          <a:effectLst/>
                          <a:latin typeface="Arial" panose="020B0604020202020204" pitchFamily="34" charset="0"/>
                          <a:cs typeface="Arial" panose="020B0604020202020204" pitchFamily="34" charset="0"/>
                        </a:rPr>
                        <a:t>Les supports</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2078226">
                <a:tc>
                  <a:txBody>
                    <a:bodyPr/>
                    <a:lstStyle/>
                    <a:p>
                      <a:pPr marL="226695" indent="-226695" algn="ctr">
                        <a:spcAft>
                          <a:spcPts val="0"/>
                        </a:spcAft>
                      </a:pPr>
                      <a:r>
                        <a:rPr lang="fr-FR" sz="1800">
                          <a:effectLst/>
                          <a:latin typeface="Arial" panose="020B0604020202020204" pitchFamily="34" charset="0"/>
                          <a:cs typeface="Arial" panose="020B0604020202020204" pitchFamily="34" charset="0"/>
                        </a:rPr>
                        <a:t>Séance 1</a:t>
                      </a:r>
                    </a:p>
                    <a:p>
                      <a:pPr marL="226695" indent="-226695" algn="ctr">
                        <a:spcAft>
                          <a:spcPts val="0"/>
                        </a:spcAft>
                      </a:pPr>
                      <a:r>
                        <a:rPr lang="fr-FR" sz="1800">
                          <a:effectLst/>
                          <a:latin typeface="Arial" panose="020B0604020202020204" pitchFamily="34" charset="0"/>
                          <a:cs typeface="Arial" panose="020B0604020202020204" pitchFamily="34" charset="0"/>
                        </a:rPr>
                        <a:t>1h</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Préparation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Formuler la question directrice </a:t>
                      </a:r>
                    </a:p>
                    <a:p>
                      <a:pPr marL="342900" lvl="0" indent="-342900">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Proposer un projet</a:t>
                      </a:r>
                    </a:p>
                    <a:p>
                      <a:pPr marL="342900" lvl="0" indent="-342900">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Négocier le projet </a:t>
                      </a:r>
                    </a:p>
                    <a:p>
                      <a:pPr marL="226695" indent="-226695">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spcAft>
                          <a:spcPts val="0"/>
                        </a:spcAft>
                        <a:buFont typeface="Calibri" panose="020F0502020204030204" pitchFamily="34" charset="0"/>
                        <a:buChar char="-"/>
                      </a:pPr>
                      <a:r>
                        <a:rPr lang="fr-FR" sz="1800">
                          <a:effectLst/>
                          <a:latin typeface="Arial" panose="020B0604020202020204" pitchFamily="34" charset="0"/>
                          <a:cs typeface="Arial" panose="020B0604020202020204" pitchFamily="34" charset="0"/>
                        </a:rPr>
                        <a:t>Identifier, exprimer et maîtriser ses émotions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spcAft>
                          <a:spcPts val="0"/>
                        </a:spcAft>
                        <a:buFont typeface="Calibri" panose="020F0502020204030204" pitchFamily="34" charset="0"/>
                        <a:buChar char="-"/>
                      </a:pPr>
                      <a:r>
                        <a:rPr lang="fr-FR" sz="1800">
                          <a:effectLst/>
                          <a:latin typeface="Arial" panose="020B0604020202020204" pitchFamily="34" charset="0"/>
                          <a:cs typeface="Arial" panose="020B0604020202020204" pitchFamily="34" charset="0"/>
                        </a:rPr>
                        <a:t>Laïcité</a:t>
                      </a:r>
                    </a:p>
                    <a:p>
                      <a:pPr marL="342900" lvl="0" indent="-342900">
                        <a:spcAft>
                          <a:spcPts val="0"/>
                        </a:spcAft>
                        <a:buFont typeface="Calibri" panose="020F0502020204030204" pitchFamily="34" charset="0"/>
                        <a:buChar char="-"/>
                      </a:pPr>
                      <a:r>
                        <a:rPr lang="fr-FR" sz="1800">
                          <a:effectLst/>
                          <a:latin typeface="Arial" panose="020B0604020202020204" pitchFamily="34" charset="0"/>
                          <a:cs typeface="Arial" panose="020B0604020202020204" pitchFamily="34" charset="0"/>
                        </a:rPr>
                        <a:t>Liberté</a:t>
                      </a:r>
                    </a:p>
                    <a:p>
                      <a:pPr marL="342900" lvl="0" indent="-342900">
                        <a:spcAft>
                          <a:spcPts val="0"/>
                        </a:spcAft>
                        <a:buFont typeface="Calibri" panose="020F0502020204030204" pitchFamily="34" charset="0"/>
                        <a:buChar char="-"/>
                      </a:pPr>
                      <a:r>
                        <a:rPr lang="fr-FR" sz="1800">
                          <a:effectLst/>
                          <a:latin typeface="Arial" panose="020B0604020202020204" pitchFamily="34" charset="0"/>
                          <a:cs typeface="Arial" panose="020B0604020202020204" pitchFamily="34" charset="0"/>
                        </a:rPr>
                        <a:t>DDHC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spcAft>
                          <a:spcPts val="0"/>
                        </a:spcAft>
                        <a:buFont typeface="Calibri" panose="020F0502020204030204" pitchFamily="34" charset="0"/>
                        <a:buChar char="-"/>
                      </a:pPr>
                      <a:r>
                        <a:rPr lang="fr-FR" sz="1800">
                          <a:effectLst/>
                          <a:latin typeface="Arial" panose="020B0604020202020204" pitchFamily="34" charset="0"/>
                          <a:cs typeface="Arial" panose="020B0604020202020204" pitchFamily="34" charset="0"/>
                        </a:rPr>
                        <a:t>Article 4 de la déclaration des droits de l’Homme et du citoyen (1789)</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Article de presse</a:t>
                      </a:r>
                    </a:p>
                    <a:p>
                      <a:pPr marL="342900" lvl="0" indent="-342900">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DDHC</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8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0" y="0"/>
            <a:ext cx="1468192" cy="461665"/>
          </a:xfrm>
          <a:prstGeom prst="rect">
            <a:avLst/>
          </a:prstGeom>
          <a:noFill/>
        </p:spPr>
        <p:txBody>
          <a:bodyPr wrap="square" rtlCol="0">
            <a:spAutoFit/>
          </a:bodyPr>
          <a:lstStyle/>
          <a:p>
            <a:r>
              <a:rPr lang="fr-FR" sz="2400" b="1" dirty="0">
                <a:latin typeface="Arial" panose="020B0604020202020204" pitchFamily="34" charset="0"/>
                <a:cs typeface="Arial" panose="020B0604020202020204" pitchFamily="34" charset="0"/>
              </a:rPr>
              <a:t>Positive</a:t>
            </a:r>
            <a:r>
              <a:rPr lang="fr-FR" dirty="0"/>
              <a:t> </a:t>
            </a:r>
          </a:p>
        </p:txBody>
      </p:sp>
      <p:sp>
        <p:nvSpPr>
          <p:cNvPr id="8" name="ZoneTexte 7"/>
          <p:cNvSpPr txBox="1"/>
          <p:nvPr/>
        </p:nvSpPr>
        <p:spPr>
          <a:xfrm>
            <a:off x="-107595" y="6327157"/>
            <a:ext cx="1575787" cy="461665"/>
          </a:xfrm>
          <a:prstGeom prst="rect">
            <a:avLst/>
          </a:prstGeom>
          <a:noFill/>
        </p:spPr>
        <p:txBody>
          <a:bodyPr wrap="square" rtlCol="0">
            <a:spAutoFit/>
          </a:bodyPr>
          <a:lstStyle/>
          <a:p>
            <a:r>
              <a:rPr lang="fr-FR" sz="2400" b="1" dirty="0">
                <a:latin typeface="Arial" panose="020B0604020202020204" pitchFamily="34" charset="0"/>
                <a:cs typeface="Arial" panose="020B0604020202020204" pitchFamily="34" charset="0"/>
              </a:rPr>
              <a:t>Négative </a:t>
            </a:r>
            <a:r>
              <a:rPr lang="fr-FR" dirty="0"/>
              <a:t> </a:t>
            </a:r>
          </a:p>
        </p:txBody>
      </p:sp>
      <p:sp>
        <p:nvSpPr>
          <p:cNvPr id="12" name="ZoneTexte 11"/>
          <p:cNvSpPr txBox="1"/>
          <p:nvPr/>
        </p:nvSpPr>
        <p:spPr>
          <a:xfrm>
            <a:off x="1298889" y="3359822"/>
            <a:ext cx="1946858" cy="1200329"/>
          </a:xfrm>
          <a:prstGeom prst="rect">
            <a:avLst/>
          </a:prstGeom>
          <a:noFill/>
        </p:spPr>
        <p:txBody>
          <a:bodyPr wrap="square" rtlCol="0">
            <a:spAutoFit/>
          </a:bodyPr>
          <a:lstStyle/>
          <a:p>
            <a:pPr algn="ctr"/>
            <a:endParaRPr lang="fr-FR" sz="2400" b="1" dirty="0">
              <a:latin typeface="Arial" panose="020B0604020202020204" pitchFamily="34" charset="0"/>
              <a:cs typeface="Arial" panose="020B0604020202020204" pitchFamily="34" charset="0"/>
            </a:endParaRPr>
          </a:p>
          <a:p>
            <a:pPr algn="ctr"/>
            <a:r>
              <a:rPr lang="fr-FR" sz="2400" b="1" dirty="0">
                <a:latin typeface="Arial" panose="020B0604020202020204" pitchFamily="34" charset="0"/>
                <a:cs typeface="Arial" panose="020B0604020202020204" pitchFamily="34" charset="0"/>
              </a:rPr>
              <a:t>A l’égard du journaliste  </a:t>
            </a:r>
            <a:r>
              <a:rPr lang="fr-FR" dirty="0"/>
              <a:t> </a:t>
            </a:r>
          </a:p>
        </p:txBody>
      </p:sp>
      <p:cxnSp>
        <p:nvCxnSpPr>
          <p:cNvPr id="13" name="Connecteur droit avec flèche 12"/>
          <p:cNvCxnSpPr/>
          <p:nvPr/>
        </p:nvCxnSpPr>
        <p:spPr>
          <a:xfrm>
            <a:off x="1334306" y="3359822"/>
            <a:ext cx="10773174" cy="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4752304" y="6185911"/>
            <a:ext cx="2588654" cy="369332"/>
          </a:xfrm>
          <a:prstGeom prst="rect">
            <a:avLst/>
          </a:prstGeom>
          <a:noFill/>
        </p:spPr>
        <p:txBody>
          <a:bodyPr wrap="square" rtlCol="0">
            <a:spAutoFit/>
          </a:bodyPr>
          <a:lstStyle/>
          <a:p>
            <a:endParaRPr lang="fr-FR" dirty="0"/>
          </a:p>
        </p:txBody>
      </p:sp>
      <p:sp>
        <p:nvSpPr>
          <p:cNvPr id="25" name="ZoneTexte 24"/>
          <p:cNvSpPr txBox="1"/>
          <p:nvPr/>
        </p:nvSpPr>
        <p:spPr>
          <a:xfrm>
            <a:off x="5592108" y="3359822"/>
            <a:ext cx="1946858" cy="1569660"/>
          </a:xfrm>
          <a:prstGeom prst="rect">
            <a:avLst/>
          </a:prstGeom>
          <a:noFill/>
        </p:spPr>
        <p:txBody>
          <a:bodyPr wrap="square" rtlCol="0">
            <a:spAutoFit/>
          </a:bodyPr>
          <a:lstStyle/>
          <a:p>
            <a:pPr algn="ctr"/>
            <a:endParaRPr lang="fr-FR" sz="2400" b="1" dirty="0">
              <a:latin typeface="Arial" panose="020B0604020202020204" pitchFamily="34" charset="0"/>
              <a:cs typeface="Arial" panose="020B0604020202020204" pitchFamily="34" charset="0"/>
            </a:endParaRPr>
          </a:p>
          <a:p>
            <a:pPr algn="ctr"/>
            <a:r>
              <a:rPr lang="fr-FR" sz="2400" b="1" dirty="0">
                <a:latin typeface="Arial" panose="020B0604020202020204" pitchFamily="34" charset="0"/>
                <a:cs typeface="Arial" panose="020B0604020202020204" pitchFamily="34" charset="0"/>
              </a:rPr>
              <a:t>A l’égard des habitants  </a:t>
            </a:r>
            <a:r>
              <a:rPr lang="fr-FR" dirty="0"/>
              <a:t> </a:t>
            </a:r>
          </a:p>
        </p:txBody>
      </p:sp>
      <p:sp>
        <p:nvSpPr>
          <p:cNvPr id="26" name="ZoneTexte 25"/>
          <p:cNvSpPr txBox="1"/>
          <p:nvPr/>
        </p:nvSpPr>
        <p:spPr>
          <a:xfrm>
            <a:off x="9551560" y="3359822"/>
            <a:ext cx="2555920" cy="1569660"/>
          </a:xfrm>
          <a:prstGeom prst="rect">
            <a:avLst/>
          </a:prstGeom>
          <a:noFill/>
        </p:spPr>
        <p:txBody>
          <a:bodyPr wrap="square" rtlCol="0">
            <a:spAutoFit/>
          </a:bodyPr>
          <a:lstStyle/>
          <a:p>
            <a:pPr algn="ctr"/>
            <a:endParaRPr lang="fr-FR" sz="2400" b="1" dirty="0">
              <a:latin typeface="Arial" panose="020B0604020202020204" pitchFamily="34" charset="0"/>
              <a:cs typeface="Arial" panose="020B0604020202020204" pitchFamily="34" charset="0"/>
            </a:endParaRPr>
          </a:p>
          <a:p>
            <a:pPr algn="ctr"/>
            <a:r>
              <a:rPr lang="fr-FR" sz="2400" b="1" dirty="0">
                <a:latin typeface="Arial" panose="020B0604020202020204" pitchFamily="34" charset="0"/>
                <a:cs typeface="Arial" panose="020B0604020202020204" pitchFamily="34" charset="0"/>
              </a:rPr>
              <a:t>A l’égard du journaliste et des habitants  </a:t>
            </a:r>
            <a:r>
              <a:rPr lang="fr-FR" dirty="0"/>
              <a:t> </a:t>
            </a:r>
          </a:p>
        </p:txBody>
      </p:sp>
      <p:cxnSp>
        <p:nvCxnSpPr>
          <p:cNvPr id="29" name="Connecteur droit avec flèche 28"/>
          <p:cNvCxnSpPr/>
          <p:nvPr/>
        </p:nvCxnSpPr>
        <p:spPr>
          <a:xfrm>
            <a:off x="1334306" y="0"/>
            <a:ext cx="0" cy="6858000"/>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468192" y="5326864"/>
            <a:ext cx="10723807" cy="1200329"/>
          </a:xfrm>
          <a:prstGeom prst="rect">
            <a:avLst/>
          </a:prstGeom>
        </p:spPr>
        <p:txBody>
          <a:bodyPr wrap="square">
            <a:spAutoFit/>
          </a:bodyPr>
          <a:lstStyle/>
          <a:p>
            <a:pPr marL="285750" indent="-285750" algn="just">
              <a:buFont typeface="Symbol" panose="05050102010706020507" pitchFamily="18" charset="2"/>
              <a:buChar char="Þ"/>
            </a:pPr>
            <a:r>
              <a:rPr lang="fr-FR" sz="2400" b="1" dirty="0">
                <a:solidFill>
                  <a:srgbClr val="FF0000"/>
                </a:solidFill>
                <a:latin typeface="Arial" panose="020B0604020202020204" pitchFamily="34" charset="0"/>
                <a:cs typeface="Arial" panose="020B0604020202020204" pitchFamily="34" charset="0"/>
              </a:rPr>
              <a:t> Ils collent leur post-it dans le repère projeté au tableau </a:t>
            </a:r>
          </a:p>
          <a:p>
            <a:pPr marL="285750" indent="-285750" algn="just">
              <a:buFont typeface="Symbol" panose="05050102010706020507" pitchFamily="18" charset="2"/>
              <a:buChar char="Þ"/>
            </a:pPr>
            <a:r>
              <a:rPr lang="fr-FR" sz="2400" b="1" dirty="0">
                <a:solidFill>
                  <a:srgbClr val="FF0000"/>
                </a:solidFill>
                <a:latin typeface="Arial" panose="020B0604020202020204" pitchFamily="34" charset="0"/>
                <a:cs typeface="Arial" panose="020B0604020202020204" pitchFamily="34" charset="0"/>
              </a:rPr>
              <a:t> Analyse =&gt; faut-il ou pas limiter l’expression des convictions religieuses ? </a:t>
            </a:r>
          </a:p>
        </p:txBody>
      </p:sp>
    </p:spTree>
    <p:extLst>
      <p:ext uri="{BB962C8B-B14F-4D97-AF65-F5344CB8AC3E}">
        <p14:creationId xmlns:p14="http://schemas.microsoft.com/office/powerpoint/2010/main" val="277756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3" y="548122"/>
            <a:ext cx="11809927" cy="2677656"/>
          </a:xfrm>
          <a:prstGeom prst="rect">
            <a:avLst/>
          </a:prstGeom>
        </p:spPr>
        <p:txBody>
          <a:bodyPr wrap="square">
            <a:spAutoFit/>
          </a:bodyPr>
          <a:lstStyle/>
          <a:p>
            <a:pPr algn="just"/>
            <a:r>
              <a:rPr lang="fr-FR" sz="2800" b="1" dirty="0">
                <a:latin typeface="Arial" panose="020B0604020202020204" pitchFamily="34" charset="0"/>
                <a:cs typeface="Arial" panose="020B0604020202020204" pitchFamily="34" charset="0"/>
              </a:rPr>
              <a:t>Art. 4.</a:t>
            </a:r>
            <a:r>
              <a:rPr lang="fr-FR" sz="2800" dirty="0">
                <a:latin typeface="Arial" panose="020B0604020202020204" pitchFamily="34" charset="0"/>
                <a:cs typeface="Arial" panose="020B0604020202020204" pitchFamily="34" charset="0"/>
              </a:rPr>
              <a:t> La liberté consiste à pouvoir faire tout ce qui ne nuit pas à autrui : ainsi, l'exercice des droits naturels de chaque homme n'a de bornes que celles qui assurent aux autres Membres de la Société la jouissance de ces mêmes droits. Ces bornes ne peuvent être déterminées que par la Loi.</a:t>
            </a:r>
          </a:p>
          <a:p>
            <a:pPr algn="r"/>
            <a:r>
              <a:rPr lang="fr-FR" sz="2800" dirty="0">
                <a:latin typeface="Arial" panose="020B0604020202020204" pitchFamily="34" charset="0"/>
                <a:cs typeface="Arial" panose="020B0604020202020204" pitchFamily="34" charset="0"/>
              </a:rPr>
              <a:t>Déclaration des droits de l’Homme et du citoyen, 1789</a:t>
            </a:r>
          </a:p>
        </p:txBody>
      </p:sp>
      <p:sp>
        <p:nvSpPr>
          <p:cNvPr id="3" name="Rectangle 2"/>
          <p:cNvSpPr/>
          <p:nvPr/>
        </p:nvSpPr>
        <p:spPr>
          <a:xfrm>
            <a:off x="552315" y="3379303"/>
            <a:ext cx="11437915" cy="1200329"/>
          </a:xfrm>
          <a:prstGeom prst="rect">
            <a:avLst/>
          </a:prstGeom>
        </p:spPr>
        <p:txBody>
          <a:bodyPr wrap="square">
            <a:spAutoFit/>
          </a:bodyPr>
          <a:lstStyle/>
          <a:p>
            <a:r>
              <a:rPr lang="fr-FR" sz="2400" b="1" dirty="0">
                <a:solidFill>
                  <a:srgbClr val="FF0000"/>
                </a:solidFill>
                <a:latin typeface="Arial" panose="020B0604020202020204" pitchFamily="34" charset="0"/>
                <a:cs typeface="Arial" panose="020B0604020202020204" pitchFamily="34" charset="0"/>
              </a:rPr>
              <a:t> </a:t>
            </a:r>
          </a:p>
          <a:p>
            <a:pPr marL="285750" indent="-285750">
              <a:buFont typeface="Symbol" panose="05050102010706020507" pitchFamily="18" charset="2"/>
              <a:buChar char="Þ"/>
            </a:pPr>
            <a:r>
              <a:rPr lang="fr-FR" sz="2400" b="1" dirty="0">
                <a:solidFill>
                  <a:srgbClr val="FF0000"/>
                </a:solidFill>
                <a:latin typeface="Arial" panose="020B0604020202020204" pitchFamily="34" charset="0"/>
                <a:cs typeface="Arial" panose="020B0604020202020204" pitchFamily="34" charset="0"/>
              </a:rPr>
              <a:t> Quelles lois ? </a:t>
            </a:r>
          </a:p>
          <a:p>
            <a:pPr marL="285750" indent="-285750">
              <a:buFont typeface="Symbol" panose="05050102010706020507" pitchFamily="18" charset="2"/>
              <a:buChar char="Þ"/>
            </a:pPr>
            <a:r>
              <a:rPr lang="fr-FR" sz="2400" b="1" dirty="0">
                <a:solidFill>
                  <a:srgbClr val="FF0000"/>
                </a:solidFill>
                <a:latin typeface="Arial" panose="020B0604020202020204" pitchFamily="34" charset="0"/>
                <a:cs typeface="Arial" panose="020B0604020202020204" pitchFamily="34" charset="0"/>
              </a:rPr>
              <a:t> Pour quelles raisons peut-on limiter la liberté religieuse ?  </a:t>
            </a:r>
          </a:p>
        </p:txBody>
      </p:sp>
    </p:spTree>
    <p:extLst>
      <p:ext uri="{BB962C8B-B14F-4D97-AF65-F5344CB8AC3E}">
        <p14:creationId xmlns:p14="http://schemas.microsoft.com/office/powerpoint/2010/main" val="2123599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4737" y="417162"/>
            <a:ext cx="11437915" cy="3416320"/>
          </a:xfrm>
          <a:prstGeom prst="rect">
            <a:avLst/>
          </a:prstGeom>
        </p:spPr>
        <p:txBody>
          <a:bodyPr wrap="square">
            <a:spAutoFit/>
          </a:bodyPr>
          <a:lstStyle/>
          <a:p>
            <a:pPr algn="ctr"/>
            <a:r>
              <a:rPr lang="fr-FR" sz="2400" b="1" dirty="0">
                <a:solidFill>
                  <a:srgbClr val="FF0000"/>
                </a:solidFill>
                <a:latin typeface="Arial" panose="020B0604020202020204" pitchFamily="34" charset="0"/>
                <a:cs typeface="Arial" panose="020B0604020202020204" pitchFamily="34" charset="0"/>
              </a:rPr>
              <a:t>Proposition et négociation du projet</a:t>
            </a:r>
          </a:p>
          <a:p>
            <a:pPr algn="ctr"/>
            <a:r>
              <a:rPr lang="fr-FR" sz="2400" b="1" dirty="0">
                <a:solidFill>
                  <a:srgbClr val="FF0000"/>
                </a:solidFill>
                <a:latin typeface="Arial" panose="020B0604020202020204" pitchFamily="34" charset="0"/>
                <a:cs typeface="Arial" panose="020B0604020202020204" pitchFamily="34" charset="0"/>
              </a:rPr>
              <a:t> </a:t>
            </a:r>
          </a:p>
          <a:p>
            <a:pPr algn="just"/>
            <a:r>
              <a:rPr lang="fr-FR" sz="2400" b="1" dirty="0">
                <a:latin typeface="Arial" panose="020B0604020202020204" pitchFamily="34" charset="0"/>
                <a:cs typeface="Arial" panose="020B0604020202020204" pitchFamily="34" charset="0"/>
              </a:rPr>
              <a:t>Pour répondre à la question, on propose aux élèves : </a:t>
            </a:r>
          </a:p>
          <a:p>
            <a:pPr marL="285750" indent="-285750" algn="just">
              <a:buFont typeface="Symbol" panose="05050102010706020507" pitchFamily="18" charset="2"/>
              <a:buChar char="Þ"/>
            </a:pPr>
            <a:endParaRPr lang="fr-FR" sz="24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Création d’un jeu de rôle,</a:t>
            </a: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Participer au concours </a:t>
            </a:r>
            <a:r>
              <a:rPr lang="fr-FR" sz="2400" b="1" i="1" dirty="0">
                <a:latin typeface="Arial" panose="020B0604020202020204" pitchFamily="34" charset="0"/>
                <a:cs typeface="Arial" panose="020B0604020202020204" pitchFamily="34" charset="0"/>
              </a:rPr>
              <a:t>Prix de la laïcité de la République française,</a:t>
            </a: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Présenter notre jeu de rôle le 9 décembre 2020 à l’occasion de la journée nationale de la laïcité  : faire jouer les élèves des autres classes du lycée général, technologique et professionnel. </a:t>
            </a:r>
            <a:r>
              <a:rPr lang="fr-FR" sz="2400" b="1" i="1" dirty="0">
                <a:latin typeface="Arial" panose="020B0604020202020204" pitchFamily="34" charset="0"/>
                <a:cs typeface="Arial" panose="020B0604020202020204" pitchFamily="34" charset="0"/>
              </a:rPr>
              <a:t> </a:t>
            </a:r>
            <a:r>
              <a:rPr lang="fr-FR" sz="2400" b="1" i="1" dirty="0">
                <a:solidFill>
                  <a:srgbClr val="FF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60150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046" y="167424"/>
            <a:ext cx="12024953" cy="4150263"/>
          </a:xfrm>
          <a:prstGeom prst="rect">
            <a:avLst/>
          </a:prstGeom>
        </p:spPr>
      </p:pic>
    </p:spTree>
    <p:extLst>
      <p:ext uri="{BB962C8B-B14F-4D97-AF65-F5344CB8AC3E}">
        <p14:creationId xmlns:p14="http://schemas.microsoft.com/office/powerpoint/2010/main" val="3162190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au 13"/>
          <p:cNvGraphicFramePr>
            <a:graphicFrameLocks noGrp="1"/>
          </p:cNvGraphicFramePr>
          <p:nvPr>
            <p:extLst>
              <p:ext uri="{D42A27DB-BD31-4B8C-83A1-F6EECF244321}">
                <p14:modId xmlns:p14="http://schemas.microsoft.com/office/powerpoint/2010/main" val="1838529677"/>
              </p:ext>
            </p:extLst>
          </p:nvPr>
        </p:nvGraphicFramePr>
        <p:xfrm>
          <a:off x="0" y="948243"/>
          <a:ext cx="12192000" cy="4663440"/>
        </p:xfrm>
        <a:graphic>
          <a:graphicData uri="http://schemas.openxmlformats.org/drawingml/2006/table">
            <a:tbl>
              <a:tblPr firstRow="1" firstCol="1" bandRow="1">
                <a:tableStyleId>{5C22544A-7EE6-4342-B048-85BDC9FD1C3A}</a:tableStyleId>
              </a:tblPr>
              <a:tblGrid>
                <a:gridCol w="1188499">
                  <a:extLst>
                    <a:ext uri="{9D8B030D-6E8A-4147-A177-3AD203B41FA5}">
                      <a16:colId xmlns:a16="http://schemas.microsoft.com/office/drawing/2014/main" val="20000"/>
                    </a:ext>
                  </a:extLst>
                </a:gridCol>
                <a:gridCol w="1191864">
                  <a:extLst>
                    <a:ext uri="{9D8B030D-6E8A-4147-A177-3AD203B41FA5}">
                      <a16:colId xmlns:a16="http://schemas.microsoft.com/office/drawing/2014/main" val="20001"/>
                    </a:ext>
                  </a:extLst>
                </a:gridCol>
                <a:gridCol w="2271859">
                  <a:extLst>
                    <a:ext uri="{9D8B030D-6E8A-4147-A177-3AD203B41FA5}">
                      <a16:colId xmlns:a16="http://schemas.microsoft.com/office/drawing/2014/main" val="20002"/>
                    </a:ext>
                  </a:extLst>
                </a:gridCol>
                <a:gridCol w="1928882">
                  <a:extLst>
                    <a:ext uri="{9D8B030D-6E8A-4147-A177-3AD203B41FA5}">
                      <a16:colId xmlns:a16="http://schemas.microsoft.com/office/drawing/2014/main" val="20003"/>
                    </a:ext>
                  </a:extLst>
                </a:gridCol>
                <a:gridCol w="1519707">
                  <a:extLst>
                    <a:ext uri="{9D8B030D-6E8A-4147-A177-3AD203B41FA5}">
                      <a16:colId xmlns:a16="http://schemas.microsoft.com/office/drawing/2014/main" val="20004"/>
                    </a:ext>
                  </a:extLst>
                </a:gridCol>
                <a:gridCol w="2745401">
                  <a:extLst>
                    <a:ext uri="{9D8B030D-6E8A-4147-A177-3AD203B41FA5}">
                      <a16:colId xmlns:a16="http://schemas.microsoft.com/office/drawing/2014/main" val="20005"/>
                    </a:ext>
                  </a:extLst>
                </a:gridCol>
                <a:gridCol w="1345788">
                  <a:extLst>
                    <a:ext uri="{9D8B030D-6E8A-4147-A177-3AD203B41FA5}">
                      <a16:colId xmlns:a16="http://schemas.microsoft.com/office/drawing/2014/main" val="20006"/>
                    </a:ext>
                  </a:extLst>
                </a:gridCol>
              </a:tblGrid>
              <a:tr h="0">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Séance</a:t>
                      </a:r>
                    </a:p>
                    <a:p>
                      <a:pPr marL="226695" indent="-226695" algn="ctr">
                        <a:spcAft>
                          <a:spcPts val="0"/>
                        </a:spcAft>
                      </a:pPr>
                      <a:r>
                        <a:rPr lang="fr-FR" sz="1800" dirty="0">
                          <a:effectLst/>
                          <a:latin typeface="Arial" panose="020B0604020202020204" pitchFamily="34" charset="0"/>
                          <a:cs typeface="Arial" panose="020B0604020202020204" pitchFamily="34" charset="0"/>
                        </a:rPr>
                        <a:t>durée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a:effectLst/>
                          <a:latin typeface="Arial" panose="020B0604020202020204" pitchFamily="34" charset="0"/>
                          <a:cs typeface="Arial" panose="020B0604020202020204" pitchFamily="34" charset="0"/>
                        </a:rPr>
                        <a:t>Étape du projet</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Objectifs de la séance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compétences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notions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références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Les supports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3201895">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Séance 2</a:t>
                      </a:r>
                    </a:p>
                    <a:p>
                      <a:pPr marL="226695" indent="-226695" algn="ctr">
                        <a:spcAft>
                          <a:spcPts val="0"/>
                        </a:spcAft>
                      </a:pPr>
                      <a:r>
                        <a:rPr lang="fr-FR" sz="1800" dirty="0">
                          <a:effectLst/>
                          <a:latin typeface="Arial" panose="020B0604020202020204" pitchFamily="34" charset="0"/>
                          <a:cs typeface="Arial" panose="020B0604020202020204" pitchFamily="34" charset="0"/>
                        </a:rPr>
                        <a:t>2h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lgn="ctr">
                        <a:spcAft>
                          <a:spcPts val="0"/>
                        </a:spcAft>
                      </a:pPr>
                      <a:r>
                        <a:rPr lang="fr-FR" sz="1800" dirty="0">
                          <a:effectLst/>
                          <a:latin typeface="Arial" panose="020B0604020202020204" pitchFamily="34" charset="0"/>
                          <a:cs typeface="Arial" panose="020B0604020202020204" pitchFamily="34" charset="0"/>
                        </a:rPr>
                        <a:t>Exécution</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Rechercher les textes législatifs qui réglementent la liberté religieuse.</a:t>
                      </a:r>
                    </a:p>
                    <a:p>
                      <a:pPr marL="342900" lvl="0" indent="-342900" algn="just">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Sélectionner quatre articles et justifier ses choix. </a:t>
                      </a:r>
                    </a:p>
                    <a:p>
                      <a:pPr marL="342900" lvl="0" indent="-342900" algn="just">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Créer une liste de huit articles réglementant la liberté religieuse</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Effectuer une recherche documentaire en faisant preuve d’esprit critique (CDI)</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liberté de conscience </a:t>
                      </a:r>
                    </a:p>
                    <a:p>
                      <a:pPr marL="226695" indent="-226695">
                        <a:spcAft>
                          <a:spcPts val="0"/>
                        </a:spcAft>
                      </a:pPr>
                      <a:r>
                        <a:rPr lang="fr-FR" sz="1800" dirty="0">
                          <a:effectLst/>
                          <a:latin typeface="Arial" panose="020B0604020202020204" pitchFamily="34" charset="0"/>
                          <a:cs typeface="Arial" panose="020B0604020202020204" pitchFamily="34" charset="0"/>
                        </a:rPr>
                        <a:t>- Séparation des Églises et de l’État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Loi sur l’enseignement primaire obligatoire du 28 mars 1882 </a:t>
                      </a:r>
                    </a:p>
                    <a:p>
                      <a:pPr marL="342900" lvl="0" indent="-342900">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Loi de séparation des Églises et de l’État </a:t>
                      </a:r>
                    </a:p>
                    <a:p>
                      <a:pPr marL="342900" lvl="0" indent="-342900">
                        <a:spcAft>
                          <a:spcPts val="0"/>
                        </a:spcAft>
                        <a:buFont typeface="Calibri" panose="020F0502020204030204" pitchFamily="34" charset="0"/>
                        <a:buChar char="-"/>
                      </a:pPr>
                      <a:r>
                        <a:rPr lang="fr-FR" sz="1800" dirty="0">
                          <a:effectLst/>
                          <a:latin typeface="Arial" panose="020B0604020202020204" pitchFamily="34" charset="0"/>
                          <a:cs typeface="Arial" panose="020B0604020202020204" pitchFamily="34" charset="0"/>
                        </a:rPr>
                        <a:t>Loi sur l’application du principe de laïcité dans les établissements scolaires et publics. </a:t>
                      </a:r>
                    </a:p>
                    <a:p>
                      <a:pPr marL="226695" indent="-226695">
                        <a:spcAft>
                          <a:spcPts val="0"/>
                        </a:spcAft>
                      </a:pPr>
                      <a:r>
                        <a:rPr lang="fr-FR" sz="1800" dirty="0">
                          <a:effectLst/>
                          <a:latin typeface="Arial" panose="020B0604020202020204" pitchFamily="34" charset="0"/>
                          <a:cs typeface="Arial" panose="020B0604020202020204" pitchFamily="34" charset="0"/>
                        </a:rPr>
                        <a:t>-     Articles du Code du travail (la laïcité dans le monde du travail)</a:t>
                      </a:r>
                    </a:p>
                    <a:p>
                      <a:pPr marL="226695" indent="-226695">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26695" indent="-226695">
                        <a:spcAft>
                          <a:spcPts val="0"/>
                        </a:spcAft>
                      </a:pPr>
                      <a:r>
                        <a:rPr lang="fr-FR" sz="1800" dirty="0">
                          <a:effectLst/>
                          <a:latin typeface="Arial" panose="020B0604020202020204" pitchFamily="34" charset="0"/>
                          <a:cs typeface="Arial" panose="020B0604020202020204" pitchFamily="34" charset="0"/>
                        </a:rPr>
                        <a:t>- Textes législatifs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91395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TotalTime>
  <Words>830</Words>
  <Application>Microsoft Office PowerPoint</Application>
  <PresentationFormat>Grand écran</PresentationFormat>
  <Paragraphs>169</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Calibri Light</vt:lpstr>
      <vt:lpstr>Elephant</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Baron alexandre</dc:creator>
  <cp:lastModifiedBy>Kevin Zanotti</cp:lastModifiedBy>
  <cp:revision>27</cp:revision>
  <dcterms:created xsi:type="dcterms:W3CDTF">2019-05-03T20:39:07Z</dcterms:created>
  <dcterms:modified xsi:type="dcterms:W3CDTF">2019-10-15T15:01:42Z</dcterms:modified>
</cp:coreProperties>
</file>