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9" r:id="rId2"/>
    <p:sldId id="258" r:id="rId3"/>
    <p:sldId id="291" r:id="rId4"/>
    <p:sldId id="260" r:id="rId5"/>
    <p:sldId id="283" r:id="rId6"/>
    <p:sldId id="284" r:id="rId7"/>
    <p:sldId id="269" r:id="rId8"/>
    <p:sldId id="270" r:id="rId9"/>
    <p:sldId id="271" r:id="rId10"/>
    <p:sldId id="285" r:id="rId11"/>
    <p:sldId id="277" r:id="rId12"/>
    <p:sldId id="278" r:id="rId13"/>
    <p:sldId id="261" r:id="rId14"/>
    <p:sldId id="273" r:id="rId15"/>
    <p:sldId id="274" r:id="rId16"/>
    <p:sldId id="275" r:id="rId17"/>
    <p:sldId id="276" r:id="rId18"/>
    <p:sldId id="279" r:id="rId19"/>
    <p:sldId id="280" r:id="rId20"/>
    <p:sldId id="281" r:id="rId21"/>
    <p:sldId id="288" r:id="rId22"/>
    <p:sldId id="286" r:id="rId23"/>
    <p:sldId id="287" r:id="rId24"/>
    <p:sldId id="29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87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76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89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96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67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18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601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1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4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56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4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50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73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13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56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F60D-FAB3-4DC4-A515-F3BA533ECA27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1C748B-9D63-4042-BD61-41BAD4A30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france.gouv.f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doxa.fr/6-francais-sur-10-opposes-au-droit-de-vote-des-etranger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09484"/>
            <a:ext cx="12067504" cy="2387600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Exercer sa citoyenneté dans la République française et l’Union européenne </a:t>
            </a:r>
            <a:endParaRPr lang="fr-F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789" y="4142950"/>
            <a:ext cx="11938715" cy="1655762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Enseignement moral et civique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Exemple de séquence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Programme première thème n°1</a:t>
            </a:r>
            <a:endParaRPr lang="fr-F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3183" y="489397"/>
            <a:ext cx="11707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Synthèse :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Rappeler qui a le droit de vote en France</a:t>
            </a:r>
          </a:p>
          <a:p>
            <a:pPr marL="342900" indent="-342900"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Montrer que le droit de vote des étrangers présente des avantages et des inconvénients =&gt; dilemme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769"/>
            <a:ext cx="9231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Mise en situation de la séance 2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198981"/>
            <a:ext cx="1208896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Joute d’arguments</a:t>
            </a: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 équipe de 2, vous affrontez à l’oral une autre équipe qui défend le point de vue contraire au votre à propos du droit de vote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Règles de la joute :</a:t>
            </a:r>
          </a:p>
          <a:p>
            <a:pPr marL="342900" indent="-342900">
              <a:buFont typeface="+mj-lt"/>
              <a:buAutoNum type="arabicParenR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chaque fois qu’une équipe expose un argument elle gagne 1 point</a:t>
            </a:r>
          </a:p>
          <a:p>
            <a:pPr marL="342900" indent="-342900">
              <a:buFont typeface="+mj-lt"/>
              <a:buAutoNum type="arabicParenR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Une équipe a le droit d’exposer un argument uniquement après avoir contredit l’argument de l’équipe adverse</a:t>
            </a:r>
          </a:p>
          <a:p>
            <a:pPr marL="342900" indent="-342900">
              <a:buFont typeface="+mj-lt"/>
              <a:buAutoNum type="arabicParenR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Si l’équipe adverse n’est pas capable de contredire l’argument mon équipe a le droit d’exposer un nouvel argument</a:t>
            </a:r>
          </a:p>
          <a:p>
            <a:pPr marL="342900" indent="-342900">
              <a:buFont typeface="+mj-lt"/>
              <a:buAutoNum type="arabicParenR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 première équipe qui arrive à 5 points a gagné 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0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647"/>
            <a:ext cx="8507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Mise en 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œuvre </a:t>
            </a:r>
            <a:r>
              <a:rPr lang="fr-FR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la séance 2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773978"/>
            <a:ext cx="1208896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latin typeface="Segoe Script" panose="020B0504020000000003" pitchFamily="34" charset="0"/>
                <a:cs typeface="Arial" panose="020B0604020202020204" pitchFamily="34" charset="0"/>
              </a:rPr>
              <a:t>Premier </a:t>
            </a:r>
            <a:r>
              <a:rPr lang="fr-FR" sz="2800" b="1" u="sng" dirty="0">
                <a:latin typeface="Segoe Script" panose="020B0504020000000003" pitchFamily="34" charset="0"/>
                <a:cs typeface="Arial" panose="020B0604020202020204" pitchFamily="34" charset="0"/>
              </a:rPr>
              <a:t>travail </a:t>
            </a:r>
            <a:r>
              <a:rPr lang="fr-FR" sz="2800" b="1" dirty="0" smtClean="0">
                <a:latin typeface="Segoe Script" panose="020B0504020000000003" pitchFamily="34" charset="0"/>
                <a:cs typeface="Arial" panose="020B0604020202020204" pitchFamily="34" charset="0"/>
              </a:rPr>
              <a:t>: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formulez votre point de vue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u="sng" dirty="0" smtClean="0">
                <a:latin typeface="Segoe Script" panose="020B0504020000000003" pitchFamily="34" charset="0"/>
                <a:cs typeface="Arial" panose="020B0604020202020204" pitchFamily="34" charset="0"/>
              </a:rPr>
              <a:t>Deuxième travail </a:t>
            </a:r>
            <a:r>
              <a:rPr lang="fr-FR" sz="2400" b="1" dirty="0" smtClean="0">
                <a:latin typeface="Segoe Script" panose="020B0504020000000003" pitchFamily="34" charset="0"/>
                <a:cs typeface="Arial" panose="020B0604020202020204" pitchFamily="34" charset="0"/>
              </a:rPr>
              <a:t>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partir du tableau de la séance 1 et du dossier documentaire fourni, formulez 5 arguments et expliquez-les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44604"/>
              </p:ext>
            </p:extLst>
          </p:nvPr>
        </p:nvGraphicFramePr>
        <p:xfrm>
          <a:off x="0" y="3059758"/>
          <a:ext cx="12192000" cy="379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21"/>
                <a:gridCol w="3464417"/>
                <a:gridCol w="6911662"/>
              </a:tblGrid>
              <a:tr h="761185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Formulation</a:t>
                      </a:r>
                      <a:r>
                        <a:rPr lang="fr-FR" sz="2000" baseline="0" dirty="0" smtClean="0"/>
                        <a:t>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Explication</a:t>
                      </a:r>
                      <a:endParaRPr lang="fr-FR" sz="2000" dirty="0"/>
                    </a:p>
                  </a:txBody>
                  <a:tcPr/>
                </a:tc>
              </a:tr>
              <a:tr h="476737">
                <a:tc>
                  <a:txBody>
                    <a:bodyPr/>
                    <a:lstStyle/>
                    <a:p>
                      <a:r>
                        <a:rPr lang="fr-FR" dirty="0" smtClean="0"/>
                        <a:t>Argument n°1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22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Argument n°2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32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Argument n°3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Argument n°4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52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Argument n°5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0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1" y="173982"/>
            <a:ext cx="8345510" cy="66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0372" cy="6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509161" cy="69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51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29555"/>
              </p:ext>
            </p:extLst>
          </p:nvPr>
        </p:nvGraphicFramePr>
        <p:xfrm>
          <a:off x="0" y="0"/>
          <a:ext cx="12192000" cy="5779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0163"/>
                <a:gridCol w="5331854"/>
                <a:gridCol w="5069983"/>
              </a:tblGrid>
              <a:tr h="661115">
                <a:tc gridSpan="3"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fr-FR" sz="3200" baseline="0" dirty="0" smtClean="0"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arguments que les élèves peuvent trouver à partir du dossier documentaire </a:t>
                      </a:r>
                      <a:endParaRPr lang="fr-FR" sz="3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1115">
                <a:tc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Pour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Contre</a:t>
                      </a:r>
                      <a:r>
                        <a:rPr lang="fr-FR" sz="3200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1115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Document</a:t>
                      </a:r>
                      <a:r>
                        <a:rPr lang="fr-FR" sz="2000" baseline="0" dirty="0" smtClean="0"/>
                        <a:t> 1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v"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D’autres pays européens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ont accordé le droit de vote aux étrangers.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Plusieurs pays européens n’accordent pas le droit de vote aux étrangers.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1115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Document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v"/>
                      </a:pP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Les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Français sont contre le droit de vote des étrangers.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1115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Document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v"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Le vote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des étrangers ne représente qu’une petite part des électeurs.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La petite part des étrangers qui vote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suffirait à faire basculer une élection.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1115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Document</a:t>
                      </a:r>
                      <a:r>
                        <a:rPr lang="fr-FR" sz="2000" baseline="0" dirty="0" smtClean="0"/>
                        <a:t> 4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v"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Les étrangers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contribuent à la richesse de la nation.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Le suffrage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est universel et non censitaire.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1115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Document</a:t>
                      </a:r>
                      <a:r>
                        <a:rPr lang="fr-FR" sz="2000" baseline="0" dirty="0" smtClean="0"/>
                        <a:t> 5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v"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Il s’agit d’une promesse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de campagne.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1115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Document</a:t>
                      </a:r>
                      <a:r>
                        <a:rPr lang="fr-FR" sz="2000" baseline="0" dirty="0" smtClean="0"/>
                        <a:t> 6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v"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L’abstention est de plus en plus forte.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v"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Les étrangers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n’utiliseront pas leur droit de vote : la plupart s’abstiendra.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0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822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Segoe Script" panose="020B0504020000000003" pitchFamily="34" charset="0"/>
                <a:cs typeface="Arial" panose="020B0604020202020204" pitchFamily="34" charset="0"/>
              </a:rPr>
              <a:t>Troisième </a:t>
            </a:r>
            <a:r>
              <a:rPr lang="fr-FR" sz="2400" b="1" u="sng" dirty="0">
                <a:latin typeface="Segoe Script" panose="020B0504020000000003" pitchFamily="34" charset="0"/>
                <a:cs typeface="Arial" panose="020B0604020202020204" pitchFamily="34" charset="0"/>
              </a:rPr>
              <a:t>travail </a:t>
            </a:r>
            <a:r>
              <a:rPr lang="fr-FR" sz="2400" b="1" dirty="0">
                <a:latin typeface="Segoe Script" panose="020B0504020000000003" pitchFamily="34" charset="0"/>
                <a:cs typeface="Arial" panose="020B0604020202020204" pitchFamily="34" charset="0"/>
              </a:rPr>
              <a:t>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recopiez dans le tableau 3 de vos 5 arguments et donnez-le à l’équipe adverse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91865"/>
              </p:ext>
            </p:extLst>
          </p:nvPr>
        </p:nvGraphicFramePr>
        <p:xfrm>
          <a:off x="0" y="1041637"/>
          <a:ext cx="12192000" cy="3221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146"/>
                <a:gridCol w="8379854"/>
              </a:tblGrid>
              <a:tr h="1176463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fr-FR" sz="2800" baseline="0" dirty="0" smtClean="0">
                          <a:latin typeface="Arial Black" panose="020B0A04020102020204" pitchFamily="34" charset="0"/>
                        </a:rPr>
                        <a:t> des 5 arguments que notre équipe utilisera durant la joute</a:t>
                      </a:r>
                      <a:endParaRPr lang="fr-FR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68160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Argument n°1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</a:tr>
              <a:tr h="68160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Argument n°2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</a:tr>
              <a:tr h="68160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Argument</a:t>
                      </a:r>
                      <a:r>
                        <a:rPr lang="fr-FR" sz="2800" baseline="0" dirty="0" smtClean="0"/>
                        <a:t> n°3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1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822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Segoe Script" panose="020B0504020000000003" pitchFamily="34" charset="0"/>
                <a:cs typeface="Arial" panose="020B0604020202020204" pitchFamily="34" charset="0"/>
              </a:rPr>
              <a:t>Quatrième </a:t>
            </a:r>
            <a:r>
              <a:rPr lang="fr-FR" sz="2400" b="1" u="sng" dirty="0">
                <a:latin typeface="Segoe Script" panose="020B0504020000000003" pitchFamily="34" charset="0"/>
                <a:cs typeface="Arial" panose="020B0604020202020204" pitchFamily="34" charset="0"/>
              </a:rPr>
              <a:t>travail </a:t>
            </a:r>
            <a:r>
              <a:rPr lang="fr-FR" sz="2400" b="1" dirty="0">
                <a:latin typeface="Segoe Script" panose="020B0504020000000003" pitchFamily="34" charset="0"/>
                <a:cs typeface="Arial" panose="020B0604020202020204" pitchFamily="34" charset="0"/>
              </a:rPr>
              <a:t>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lisez les arguments fournis par l’équipe adverse et formulez pour chacun d’eux un contre-argument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69980"/>
              </p:ext>
            </p:extLst>
          </p:nvPr>
        </p:nvGraphicFramePr>
        <p:xfrm>
          <a:off x="0" y="1021843"/>
          <a:ext cx="12192000" cy="3221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927"/>
                <a:gridCol w="9526073"/>
              </a:tblGrid>
              <a:tr h="1176463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fr-FR" sz="2800" baseline="0" dirty="0" smtClean="0">
                          <a:latin typeface="Arial Black" panose="020B0A04020102020204" pitchFamily="34" charset="0"/>
                        </a:rPr>
                        <a:t> des 5 arguments que notre équipe utilisera durant la joute</a:t>
                      </a:r>
                      <a:endParaRPr lang="fr-FR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68160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Argument n°1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</a:tr>
              <a:tr h="68160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Argument n°2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</a:tr>
              <a:tr h="68160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Argument</a:t>
                      </a:r>
                      <a:r>
                        <a:rPr lang="fr-FR" sz="2800" baseline="0" dirty="0" smtClean="0"/>
                        <a:t> n°3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lèche courbée vers la droite 3"/>
          <p:cNvSpPr/>
          <p:nvPr/>
        </p:nvSpPr>
        <p:spPr>
          <a:xfrm>
            <a:off x="2395470" y="2292439"/>
            <a:ext cx="1365161" cy="297502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Flèche courbée vers la droite 4"/>
          <p:cNvSpPr/>
          <p:nvPr/>
        </p:nvSpPr>
        <p:spPr>
          <a:xfrm>
            <a:off x="2385945" y="3003369"/>
            <a:ext cx="1365161" cy="297502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2376420" y="3779949"/>
            <a:ext cx="1365161" cy="297502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0631" y="4463605"/>
            <a:ext cx="8431369" cy="6883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Contre-argument n°1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8731" y="5289998"/>
            <a:ext cx="8431369" cy="68839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Contre-argument n°2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0631" y="6116391"/>
            <a:ext cx="8431369" cy="6883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Contre-argument n°3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423" y="2253375"/>
            <a:ext cx="6499001" cy="4755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 adverse n°1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4423" y="2848598"/>
            <a:ext cx="6499001" cy="4755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 adverse n°2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4423" y="3614394"/>
            <a:ext cx="6499001" cy="4755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 adverse n°3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8643" y="0"/>
            <a:ext cx="1017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La mise en œuvre choisie   </a:t>
            </a:r>
            <a:endParaRPr lang="fr-F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914400"/>
            <a:ext cx="2816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1°) Chaque connaissance qui compose le thème est abordée séparément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connaissance est abordée à partir d’une situation et elle aboutit à un projet =&gt; un projet</a:t>
            </a: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177" y="707886"/>
            <a:ext cx="9375821" cy="6293394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5331854" y="1983346"/>
            <a:ext cx="3142445" cy="1442434"/>
          </a:xfrm>
          <a:custGeom>
            <a:avLst/>
            <a:gdLst>
              <a:gd name="connsiteX0" fmla="*/ 64394 w 3116687"/>
              <a:gd name="connsiteY0" fmla="*/ 0 h 1442434"/>
              <a:gd name="connsiteX1" fmla="*/ 3103808 w 3116687"/>
              <a:gd name="connsiteY1" fmla="*/ 0 h 1442434"/>
              <a:gd name="connsiteX2" fmla="*/ 3116687 w 3116687"/>
              <a:gd name="connsiteY2" fmla="*/ 1442434 h 1442434"/>
              <a:gd name="connsiteX3" fmla="*/ 0 w 3116687"/>
              <a:gd name="connsiteY3" fmla="*/ 1429555 h 1442434"/>
              <a:gd name="connsiteX4" fmla="*/ 12878 w 3116687"/>
              <a:gd name="connsiteY4" fmla="*/ 25758 h 1442434"/>
              <a:gd name="connsiteX5" fmla="*/ 12878 w 3116687"/>
              <a:gd name="connsiteY5" fmla="*/ 25758 h 14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6687" h="1442434">
                <a:moveTo>
                  <a:pt x="64394" y="0"/>
                </a:moveTo>
                <a:lnTo>
                  <a:pt x="3103808" y="0"/>
                </a:lnTo>
                <a:lnTo>
                  <a:pt x="3116687" y="1442434"/>
                </a:lnTo>
                <a:lnTo>
                  <a:pt x="0" y="1429555"/>
                </a:lnTo>
                <a:lnTo>
                  <a:pt x="12878" y="25758"/>
                </a:lnTo>
                <a:lnTo>
                  <a:pt x="12878" y="25758"/>
                </a:lnTo>
              </a:path>
            </a:pathLst>
          </a:custGeom>
          <a:noFill/>
          <a:ln w="1524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9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Segoe Script" panose="020B0504020000000003" pitchFamily="34" charset="0"/>
                <a:cs typeface="Arial" panose="020B0604020202020204" pitchFamily="34" charset="0"/>
              </a:rPr>
              <a:t>Cinquième </a:t>
            </a:r>
            <a:r>
              <a:rPr lang="fr-FR" sz="2400" b="1" u="sng" dirty="0">
                <a:latin typeface="Segoe Script" panose="020B0504020000000003" pitchFamily="34" charset="0"/>
                <a:cs typeface="Arial" panose="020B0604020202020204" pitchFamily="34" charset="0"/>
              </a:rPr>
              <a:t>travail </a:t>
            </a:r>
            <a:r>
              <a:rPr lang="fr-FR" sz="2400" b="1" dirty="0">
                <a:latin typeface="Segoe Script" panose="020B0504020000000003" pitchFamily="34" charset="0"/>
                <a:cs typeface="Arial" panose="020B0604020202020204" pitchFamily="34" charset="0"/>
              </a:rPr>
              <a:t>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joutez !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91452"/>
            <a:ext cx="1199023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2338158"/>
            <a:ext cx="12192001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continue : chaque production orale et/ou écrite des groupes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92972"/>
            <a:ext cx="681292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finale ? </a:t>
            </a:r>
          </a:p>
        </p:txBody>
      </p:sp>
    </p:spTree>
    <p:extLst>
      <p:ext uri="{BB962C8B-B14F-4D97-AF65-F5344CB8AC3E}">
        <p14:creationId xmlns:p14="http://schemas.microsoft.com/office/powerpoint/2010/main" val="4681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6973"/>
              </p:ext>
            </p:extLst>
          </p:nvPr>
        </p:nvGraphicFramePr>
        <p:xfrm>
          <a:off x="0" y="0"/>
          <a:ext cx="12191998" cy="689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/>
                <a:gridCol w="1741714"/>
                <a:gridCol w="1741714"/>
                <a:gridCol w="1741714"/>
                <a:gridCol w="1741714"/>
                <a:gridCol w="1741714"/>
                <a:gridCol w="1741714"/>
              </a:tblGrid>
              <a:tr h="587013">
                <a:tc gridSpan="7">
                  <a:txBody>
                    <a:bodyPr/>
                    <a:lstStyle/>
                    <a:p>
                      <a:pPr algn="l"/>
                      <a:r>
                        <a:rPr lang="fr-FR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 de la séquence </a:t>
                      </a: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le droit de vote</a:t>
                      </a:r>
                      <a:r>
                        <a:rPr lang="fr-F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France</a:t>
                      </a:r>
                    </a:p>
                    <a:p>
                      <a:pPr algn="l"/>
                      <a:r>
                        <a:rPr lang="fr-FR" sz="20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Problématique</a:t>
                      </a:r>
                      <a:r>
                        <a:rPr lang="fr-F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doit-on accorder le droit de vote aux étrangers extra-communautaires aux élections municipales ? </a:t>
                      </a:r>
                    </a:p>
                    <a:p>
                      <a:pPr algn="l"/>
                      <a:r>
                        <a:rPr lang="fr-FR" sz="20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Démarche </a:t>
                      </a:r>
                      <a:r>
                        <a:rPr lang="fr-FR" sz="200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débat</a:t>
                      </a:r>
                    </a:p>
                    <a:p>
                      <a:pPr algn="l"/>
                      <a:r>
                        <a:rPr lang="fr-FR" sz="20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</a:t>
                      </a:r>
                      <a:r>
                        <a:rPr lang="fr-F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 </a:t>
                      </a:r>
                      <a:r>
                        <a:rPr lang="fr-F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5870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Titre de</a:t>
                      </a:r>
                      <a:r>
                        <a:rPr lang="fr-FR" sz="1600" baseline="0" dirty="0" smtClean="0"/>
                        <a:t> la séance et durée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Problème</a:t>
                      </a:r>
                      <a:r>
                        <a:rPr lang="fr-FR" sz="1600" baseline="0" dirty="0" smtClean="0"/>
                        <a:t>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Document(s)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Compétence(s)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Connaissance(s)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Dimension(s) morale(s)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Activité(s) des élèves</a:t>
                      </a:r>
                      <a:endParaRPr lang="fr-FR" sz="1600" dirty="0"/>
                    </a:p>
                  </a:txBody>
                  <a:tcPr/>
                </a:tc>
              </a:tr>
              <a:tr h="468774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Séance 1 : une</a:t>
                      </a:r>
                      <a:r>
                        <a:rPr lang="fr-FR" sz="1600" baseline="0" dirty="0" smtClean="0"/>
                        <a:t> question difficile à trancher </a:t>
                      </a:r>
                    </a:p>
                    <a:p>
                      <a:pPr algn="ctr"/>
                      <a:endParaRPr lang="fr-FR" sz="1600" baseline="0" dirty="0" smtClean="0"/>
                    </a:p>
                    <a:p>
                      <a:pPr algn="ctr"/>
                      <a:r>
                        <a:rPr lang="fr-FR" sz="1600" baseline="0" dirty="0" smtClean="0"/>
                        <a:t>(1 heure)</a:t>
                      </a:r>
                    </a:p>
                    <a:p>
                      <a:pPr algn="ctr"/>
                      <a:endParaRPr lang="fr-FR" sz="1600" baseline="0" dirty="0" smtClean="0"/>
                    </a:p>
                    <a:p>
                      <a:pPr algn="ctr"/>
                      <a:r>
                        <a:rPr lang="fr-FR" sz="1600" baseline="0" dirty="0" smtClean="0"/>
                        <a:t>(en groupe) 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Quels sont les avantages et les inconvénients ?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6</a:t>
                      </a:r>
                      <a:r>
                        <a:rPr lang="fr-FR" sz="1600" baseline="0" dirty="0" smtClean="0"/>
                        <a:t> extraits d’articles de journaux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Identifier et expliciter les valeurs éthiques et les principes civiques en jeu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Développer</a:t>
                      </a:r>
                      <a:r>
                        <a:rPr lang="fr-FR" sz="1600" baseline="0" dirty="0" smtClean="0"/>
                        <a:t> le sens critique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S’impliquer dans le travail en équipe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- citoyenneté et nationalité </a:t>
                      </a:r>
                    </a:p>
                    <a:p>
                      <a:r>
                        <a:rPr lang="fr-FR" sz="160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le droit de vote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 les modalités du vote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Émotionnelle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Normative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Cognitive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Identification</a:t>
                      </a:r>
                      <a:r>
                        <a:rPr lang="fr-FR" sz="1600" baseline="0" dirty="0" smtClean="0"/>
                        <a:t> et reformulation des avantages et des inconvénients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/>
                        <a:t>Rédaction de la synthèse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50681"/>
              </p:ext>
            </p:extLst>
          </p:nvPr>
        </p:nvGraphicFramePr>
        <p:xfrm>
          <a:off x="0" y="0"/>
          <a:ext cx="12191998" cy="687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/>
                <a:gridCol w="1310579"/>
                <a:gridCol w="1764406"/>
                <a:gridCol w="2150157"/>
                <a:gridCol w="1741714"/>
                <a:gridCol w="1741714"/>
                <a:gridCol w="1741714"/>
              </a:tblGrid>
              <a:tr h="587013">
                <a:tc gridSpan="7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5870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Titre de</a:t>
                      </a:r>
                      <a:r>
                        <a:rPr lang="fr-FR" sz="1600" baseline="0" dirty="0" smtClean="0"/>
                        <a:t> la séance et durée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Problème</a:t>
                      </a:r>
                      <a:r>
                        <a:rPr lang="fr-FR" sz="1600" baseline="0" dirty="0" smtClean="0"/>
                        <a:t>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Document(s)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Compétence(s)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Connaissance(s)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Dimension(s) morale(s)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Activité(s) des élèves</a:t>
                      </a:r>
                      <a:endParaRPr lang="fr-FR" sz="1600" dirty="0"/>
                    </a:p>
                  </a:txBody>
                  <a:tcPr/>
                </a:tc>
              </a:tr>
              <a:tr h="570329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Séance 2 :</a:t>
                      </a:r>
                      <a:r>
                        <a:rPr lang="fr-FR" sz="1600" baseline="0" dirty="0" smtClean="0"/>
                        <a:t> débattons du droit de vote des étrangers</a:t>
                      </a:r>
                    </a:p>
                    <a:p>
                      <a:pPr algn="ctr"/>
                      <a:endParaRPr lang="fr-FR" sz="1600" baseline="0" dirty="0" smtClean="0"/>
                    </a:p>
                    <a:p>
                      <a:pPr algn="ctr"/>
                      <a:r>
                        <a:rPr lang="fr-FR" sz="1600" baseline="0" dirty="0" smtClean="0"/>
                        <a:t>(2 heures)</a:t>
                      </a:r>
                    </a:p>
                    <a:p>
                      <a:pPr algn="ctr"/>
                      <a:endParaRPr lang="fr-FR" sz="1600" baseline="0" dirty="0" smtClean="0"/>
                    </a:p>
                    <a:p>
                      <a:pPr algn="ctr"/>
                      <a:r>
                        <a:rPr lang="fr-FR" sz="1600" baseline="0" dirty="0" smtClean="0"/>
                        <a:t>(en groupe) 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smtClean="0"/>
                        <a:t>Est-ce votre point de vue qui l’emportera ?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6</a:t>
                      </a:r>
                      <a:r>
                        <a:rPr lang="fr-FR" sz="1600" baseline="0" dirty="0" smtClean="0"/>
                        <a:t> documents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Identifier et expliciter les valeurs éthiques et les principes civiques en jeu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Mobiliser les connaissances exigibles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Développer l’expression personnelle, l’argumentation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S’impliquer dans le travail en équipe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- citoyenneté et nationalité </a:t>
                      </a:r>
                    </a:p>
                    <a:p>
                      <a:r>
                        <a:rPr lang="fr-FR" sz="160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le droit de vote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 les modalités du vote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éléments de comparaison entre différents régimes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Normative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Cognitive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pratique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 smtClean="0"/>
                    </a:p>
                    <a:p>
                      <a:pPr marL="0" indent="0">
                        <a:buFontTx/>
                        <a:buNone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Formulation</a:t>
                      </a:r>
                      <a:r>
                        <a:rPr lang="fr-FR" sz="1600" baseline="0" dirty="0" smtClean="0"/>
                        <a:t> des arguments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/>
                        <a:t>Formulation des contre-arguments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/>
                        <a:t>Débat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152400" algn="l"/>
              </a:tabLst>
            </a:pP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Pistes de réflexion sur </a:t>
            </a: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question en débat </a:t>
            </a:r>
            <a:endParaRPr lang="fr-FR" sz="4000" b="1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52400" algn="l"/>
              </a:tabLst>
            </a:pPr>
            <a:endParaRPr lang="fr-FR" sz="24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04800" algn="l"/>
              </a:tabLst>
            </a:pPr>
            <a:r>
              <a:rPr lang="fr-FR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susciter une réflexion sur la limitation de ce droit revendiqué aux élections municipales. Ce peut être alors l’occasion de rappeler les différentes élections organisées en France ; </a:t>
            </a:r>
            <a:endParaRPr lang="fr-FR" sz="24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04800" algn="l"/>
              </a:tabLst>
            </a:pPr>
            <a:endParaRPr lang="fr-FR" sz="24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04800" algn="l"/>
              </a:tabLst>
            </a:pPr>
            <a:r>
              <a:rPr lang="fr-F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comparer </a:t>
            </a:r>
            <a:r>
              <a:rPr lang="fr-FR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avec d’autres types d’élections, non politiques : les élections professionnelles, les élections scolaires (prévoir un prolongement, un parallèle avec les élections des représentants des élèves en lien avec la vie scolaire) ; </a:t>
            </a:r>
            <a:endParaRPr lang="fr-FR" sz="24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04800" algn="l"/>
              </a:tabLst>
            </a:pPr>
            <a:endParaRPr lang="fr-FR" sz="24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04800" algn="l"/>
              </a:tabLst>
            </a:pPr>
            <a:r>
              <a:rPr lang="fr-FR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en prolongement ou en enrichissement du débat, poser la question du droit/devoir de vote, celle de l’abstention alors que ceux qui ne disposent pas de ce droit le revendiquent. </a:t>
            </a:r>
            <a:endParaRPr lang="fr-FR" sz="2400" b="1" dirty="0"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5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7899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Lancement de la séquence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017431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Faire émerger les connaissances des élèves sur le droit de vote 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 smtClean="0"/>
              <a:t>Qui a le droit de vote en France ? 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2496734"/>
            <a:ext cx="927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  <a:r>
              <a:rPr lang="fr-FR" sz="2800" dirty="0" smtClean="0"/>
              <a:t>. Rappeler l’article 3 de la constitution de 1958 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3348507"/>
            <a:ext cx="12295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Article 3 de la constitution de 1958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[…] Le 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suffrage peut être direct ou indirect dans les conditions prévues par la Constitution. Il est toujours universel, égal et secret.</a:t>
            </a:r>
          </a:p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Sont électeurs, dans les conditions déterminées par la loi, tous les nationaux français majeurs des deux sexes, jouissant de leurs droits civils et </a:t>
            </a:r>
            <a:r>
              <a:rPr lang="fr-F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politiques.</a:t>
            </a:r>
          </a:p>
          <a:p>
            <a:endParaRPr lang="fr-F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Source :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http://www.legifrance.gouv.fr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/</a:t>
            </a:r>
            <a:endParaRPr lang="fr-F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98" y="0"/>
            <a:ext cx="7936802" cy="49829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361" y="4314423"/>
            <a:ext cx="3511639" cy="23328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71108" y="4768343"/>
            <a:ext cx="4631224" cy="32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846230" y="6506969"/>
            <a:ext cx="9491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Source : </a:t>
            </a:r>
            <a:r>
              <a:rPr lang="fr-FR" dirty="0" smtClean="0">
                <a:hlinkClick r:id="rId4"/>
              </a:rPr>
              <a:t>http://www.odoxa.fr/6-francais-sur-10-opposes-au-droit-de-vote-des-etrangers/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-94688" y="0"/>
            <a:ext cx="4349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3. Analyse d’un sondage afin de :</a:t>
            </a:r>
          </a:p>
          <a:p>
            <a:pPr algn="just"/>
            <a:r>
              <a:rPr lang="fr-FR" sz="2000" b="1" dirty="0" smtClean="0"/>
              <a:t> - Mettre en évidence le problème du droit de vote des étrangers aux municipales =&gt; Les étrangers communautaires ont ce droit depuis 1992 mais pas les étrangers extra-communautaires.</a:t>
            </a:r>
          </a:p>
          <a:p>
            <a:pPr algn="just"/>
            <a:r>
              <a:rPr lang="fr-FR" sz="2000" b="1" dirty="0" smtClean="0"/>
              <a:t>- Mettre en évidence l’opinion des Français sur le vote des étrangers extra-communautaires. </a:t>
            </a:r>
          </a:p>
          <a:p>
            <a:pPr algn="just"/>
            <a:r>
              <a:rPr lang="fr-FR" sz="2000" b="1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 smtClean="0"/>
              <a:t>Quel problème pose ce sondage à propos du droit de vote 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 smtClean="0"/>
              <a:t>Qu’en pensent les Français ?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4589654"/>
            <a:ext cx="4225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4</a:t>
            </a:r>
            <a:r>
              <a:rPr lang="fr-FR" sz="2000" dirty="0" smtClean="0"/>
              <a:t>. </a:t>
            </a:r>
            <a:r>
              <a:rPr lang="fr-FR" sz="2000" b="1" dirty="0" smtClean="0"/>
              <a:t>Lancer la réflexion des élèves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 smtClean="0"/>
              <a:t>Et vous qu’en pensez-vous ? Pourquoi ? 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315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769"/>
            <a:ext cx="9231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Mise en situation de la séance 1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429556"/>
            <a:ext cx="12088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Doit-on accorder le droit de vote aux étrangers extra-communautaires aux élections municipales ? </a:t>
            </a:r>
          </a:p>
          <a:p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 tenter de trancher la question mesurons les avantages et les inconvénients d’une telle mesure.   </a:t>
            </a:r>
          </a:p>
        </p:txBody>
      </p:sp>
    </p:spTree>
    <p:extLst>
      <p:ext uri="{BB962C8B-B14F-4D97-AF65-F5344CB8AC3E}">
        <p14:creationId xmlns:p14="http://schemas.microsoft.com/office/powerpoint/2010/main" val="30287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5" y="66092"/>
            <a:ext cx="8507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Mise en 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œuvre </a:t>
            </a:r>
            <a:r>
              <a:rPr lang="fr-FR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la séance 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51515" y="773978"/>
            <a:ext cx="120889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latin typeface="Segoe Script" panose="020B0504020000000003" pitchFamily="34" charset="0"/>
                <a:cs typeface="Arial" panose="020B0604020202020204" pitchFamily="34" charset="0"/>
              </a:rPr>
              <a:t>Premier </a:t>
            </a:r>
            <a:r>
              <a:rPr lang="fr-FR" sz="2800" b="1" u="sng" dirty="0">
                <a:latin typeface="Segoe Script" panose="020B0504020000000003" pitchFamily="34" charset="0"/>
                <a:cs typeface="Arial" panose="020B0604020202020204" pitchFamily="34" charset="0"/>
              </a:rPr>
              <a:t>travail </a:t>
            </a:r>
            <a:r>
              <a:rPr lang="fr-FR" sz="2800" b="1" dirty="0" smtClean="0">
                <a:latin typeface="Segoe Script" panose="020B0504020000000003" pitchFamily="34" charset="0"/>
                <a:cs typeface="Arial" panose="020B0604020202020204" pitchFamily="34" charset="0"/>
              </a:rPr>
              <a:t>: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complétez  le tableau à partir des 6 textes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99396"/>
              </p:ext>
            </p:extLst>
          </p:nvPr>
        </p:nvGraphicFramePr>
        <p:xfrm>
          <a:off x="0" y="1420309"/>
          <a:ext cx="12192000" cy="503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21"/>
                <a:gridCol w="4906851"/>
                <a:gridCol w="5469228"/>
              </a:tblGrid>
              <a:tr h="761185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Arial Black" panose="020B0A04020102020204" pitchFamily="34" charset="0"/>
                        </a:rPr>
                        <a:t>Accorder </a:t>
                      </a:r>
                      <a:r>
                        <a:rPr lang="fr-FR" sz="3200" dirty="0">
                          <a:effectLst/>
                          <a:latin typeface="Arial Black" panose="020B0A04020102020204" pitchFamily="34" charset="0"/>
                        </a:rPr>
                        <a:t>le droit de vote aux étrangers </a:t>
                      </a:r>
                      <a:endParaRPr lang="fr-FR" sz="3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1185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Arial Black" panose="020B0A04020102020204" pitchFamily="34" charset="0"/>
                        </a:rPr>
                        <a:t>Les </a:t>
                      </a:r>
                      <a:r>
                        <a:rPr lang="fr-FR" sz="3200" dirty="0">
                          <a:effectLst/>
                          <a:latin typeface="Arial Black" panose="020B0A04020102020204" pitchFamily="34" charset="0"/>
                        </a:rPr>
                        <a:t>avantages</a:t>
                      </a:r>
                      <a:endParaRPr lang="fr-FR" sz="3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Arial Black" panose="020B0A04020102020204" pitchFamily="34" charset="0"/>
                        </a:rPr>
                        <a:t>Les </a:t>
                      </a:r>
                      <a:r>
                        <a:rPr lang="fr-FR" sz="3200" dirty="0">
                          <a:effectLst/>
                          <a:latin typeface="Arial Black" panose="020B0A04020102020204" pitchFamily="34" charset="0"/>
                        </a:rPr>
                        <a:t>inconvénients</a:t>
                      </a:r>
                      <a:endParaRPr lang="fr-FR" sz="3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37">
                <a:tc>
                  <a:txBody>
                    <a:bodyPr/>
                    <a:lstStyle/>
                    <a:p>
                      <a:r>
                        <a:rPr lang="fr-FR" dirty="0" smtClean="0"/>
                        <a:t>Texte n°1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22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Texte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n°2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32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Texte n°3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Texte n°4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52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Texte n°5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75231">
                <a:tc>
                  <a:txBody>
                    <a:bodyPr/>
                    <a:lstStyle/>
                    <a:p>
                      <a:r>
                        <a:rPr lang="fr-FR" dirty="0" smtClean="0"/>
                        <a:t>Texte n°6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4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5" y="-14332"/>
            <a:ext cx="9053847" cy="68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58" y="0"/>
            <a:ext cx="9399212" cy="68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8729"/>
              </p:ext>
            </p:extLst>
          </p:nvPr>
        </p:nvGraphicFramePr>
        <p:xfrm>
          <a:off x="0" y="0"/>
          <a:ext cx="12192000" cy="6506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27"/>
                <a:gridCol w="5276045"/>
                <a:gridCol w="5469228"/>
              </a:tblGrid>
              <a:tr h="370833"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Arial Black" panose="020B0A04020102020204" pitchFamily="34" charset="0"/>
                        </a:rPr>
                        <a:t>Les </a:t>
                      </a:r>
                      <a:r>
                        <a:rPr lang="fr-FR" sz="3200" dirty="0">
                          <a:effectLst/>
                          <a:latin typeface="Arial Black" panose="020B0A04020102020204" pitchFamily="34" charset="0"/>
                        </a:rPr>
                        <a:t>avantages</a:t>
                      </a:r>
                      <a:endParaRPr lang="fr-FR" sz="3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endParaRPr lang="fr-FR" sz="3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535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Arial Black" panose="020B0A04020102020204" pitchFamily="34" charset="0"/>
                        </a:rPr>
                        <a:t>Les </a:t>
                      </a:r>
                      <a:r>
                        <a:rPr lang="fr-FR" sz="3200" dirty="0">
                          <a:effectLst/>
                          <a:latin typeface="Arial Black" panose="020B0A04020102020204" pitchFamily="34" charset="0"/>
                        </a:rPr>
                        <a:t>inconvénients</a:t>
                      </a:r>
                      <a:endParaRPr lang="fr-FR" sz="3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37">
                <a:tc>
                  <a:txBody>
                    <a:bodyPr/>
                    <a:lstStyle/>
                    <a:p>
                      <a:r>
                        <a:rPr lang="fr-FR" dirty="0" smtClean="0"/>
                        <a:t>Texte n°1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Modification de la constitution</a:t>
                      </a:r>
                      <a:endParaRPr lang="fr-FR" dirty="0"/>
                    </a:p>
                  </a:txBody>
                  <a:tcPr/>
                </a:tc>
              </a:tr>
              <a:tr h="5022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Texte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n°2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Egalité entre les Français et les étrangers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32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Texte n°3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800" dirty="0" smtClean="0"/>
                        <a:t>Meilleure intégration des étrangers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800" dirty="0" smtClean="0"/>
                        <a:t>Participation des étrangers aux décisions politiques et donc renforcement de la démocratie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800" dirty="0" smtClean="0"/>
                        <a:t>Sentiment de justice pour les enfants d’immigrés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Texte n°4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Apparition de forces politiques liées à des communautés étrangères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Renforcement du communautarisme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Parcellisation de la vie démocratique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Montée des partis extrémistes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Dévalorisation de la nationalité française</a:t>
                      </a:r>
                      <a:endParaRPr lang="fr-FR" dirty="0"/>
                    </a:p>
                  </a:txBody>
                  <a:tcPr/>
                </a:tc>
              </a:tr>
              <a:tr h="4752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Texte n°5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La question de la réciprocité</a:t>
                      </a:r>
                      <a:endParaRPr lang="fr-FR" dirty="0"/>
                    </a:p>
                  </a:txBody>
                  <a:tcPr/>
                </a:tc>
              </a:tr>
              <a:tr h="475231">
                <a:tc>
                  <a:txBody>
                    <a:bodyPr/>
                    <a:lstStyle/>
                    <a:p>
                      <a:r>
                        <a:rPr lang="fr-FR" dirty="0" smtClean="0"/>
                        <a:t>Texte n°6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800" dirty="0" smtClean="0"/>
                        <a:t>Moins de racisme et de xénophobie et donc renforcement de la nation (fraternité)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1167</TotalTime>
  <Words>1180</Words>
  <Application>Microsoft Office PowerPoint</Application>
  <PresentationFormat>Grand écran</PresentationFormat>
  <Paragraphs>201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Arial Unicode MS</vt:lpstr>
      <vt:lpstr>arial</vt:lpstr>
      <vt:lpstr>arial</vt:lpstr>
      <vt:lpstr>Arial Black</vt:lpstr>
      <vt:lpstr>Calibri</vt:lpstr>
      <vt:lpstr>Segoe Script</vt:lpstr>
      <vt:lpstr>Segoe UI</vt:lpstr>
      <vt:lpstr>Symbol</vt:lpstr>
      <vt:lpstr>Times New Roman</vt:lpstr>
      <vt:lpstr>Trebuchet MS</vt:lpstr>
      <vt:lpstr>Wingdings</vt:lpstr>
      <vt:lpstr>Wingdings 3</vt:lpstr>
      <vt:lpstr>Facette</vt:lpstr>
      <vt:lpstr>Exercer sa citoyenneté dans la République française et l’Union européenne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Egalité et discrimination</dc:title>
  <dc:creator>Baron alexandre</dc:creator>
  <cp:lastModifiedBy>Baron alexandre</cp:lastModifiedBy>
  <cp:revision>53</cp:revision>
  <dcterms:created xsi:type="dcterms:W3CDTF">2015-10-21T21:33:27Z</dcterms:created>
  <dcterms:modified xsi:type="dcterms:W3CDTF">2015-10-28T17:04:30Z</dcterms:modified>
</cp:coreProperties>
</file>